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654" r:id="rId2"/>
    <p:sldId id="756" r:id="rId3"/>
    <p:sldId id="799" r:id="rId4"/>
    <p:sldId id="266" r:id="rId5"/>
    <p:sldId id="708" r:id="rId6"/>
    <p:sldId id="759" r:id="rId7"/>
    <p:sldId id="770" r:id="rId8"/>
    <p:sldId id="768" r:id="rId9"/>
    <p:sldId id="779" r:id="rId10"/>
    <p:sldId id="789" r:id="rId11"/>
    <p:sldId id="785" r:id="rId12"/>
    <p:sldId id="783" r:id="rId13"/>
    <p:sldId id="777" r:id="rId14"/>
    <p:sldId id="784" r:id="rId15"/>
    <p:sldId id="773" r:id="rId16"/>
    <p:sldId id="349" r:id="rId17"/>
    <p:sldId id="809" r:id="rId18"/>
    <p:sldId id="803" r:id="rId19"/>
    <p:sldId id="780" r:id="rId20"/>
    <p:sldId id="765" r:id="rId21"/>
    <p:sldId id="804" r:id="rId22"/>
    <p:sldId id="805" r:id="rId23"/>
    <p:sldId id="797" r:id="rId24"/>
    <p:sldId id="810" r:id="rId25"/>
    <p:sldId id="775"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ugh, Katherine" initials="WK" lastIdx="0" clrIdx="0">
    <p:extLst>
      <p:ext uri="{19B8F6BF-5375-455C-9EA6-DF929625EA0E}">
        <p15:presenceInfo xmlns:p15="http://schemas.microsoft.com/office/powerpoint/2012/main" userId="S::katherine.waugh@ucdenver.edu::361139a7-ee60-4f2b-b270-b4e9fc0e55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FFF5"/>
    <a:srgbClr val="F20ABC"/>
    <a:srgbClr val="FF515A"/>
    <a:srgbClr val="FDA59C"/>
    <a:srgbClr val="A8A800"/>
    <a:srgbClr val="00FF00"/>
    <a:srgbClr val="7D26DD"/>
    <a:srgbClr val="AE29F3"/>
    <a:srgbClr val="0000FF"/>
    <a:srgbClr val="FFF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85" autoAdjust="0"/>
    <p:restoredTop sz="88155" autoAdjust="0"/>
  </p:normalViewPr>
  <p:slideViewPr>
    <p:cSldViewPr snapToGrid="0" snapToObjects="1">
      <p:cViewPr varScale="1">
        <p:scale>
          <a:sx n="64" d="100"/>
          <a:sy n="64" d="100"/>
        </p:scale>
        <p:origin x="354" y="60"/>
      </p:cViewPr>
      <p:guideLst>
        <p:guide orient="horz" pos="2160"/>
        <p:guide pos="2880"/>
      </p:guideLst>
    </p:cSldViewPr>
  </p:slideViewPr>
  <p:outlineViewPr>
    <p:cViewPr>
      <p:scale>
        <a:sx n="33" d="100"/>
        <a:sy n="33" d="100"/>
      </p:scale>
      <p:origin x="0" y="0"/>
    </p:cViewPr>
  </p:outlineViewPr>
  <p:notesTextViewPr>
    <p:cViewPr>
      <p:scale>
        <a:sx n="85" d="100"/>
        <a:sy n="85" d="100"/>
      </p:scale>
      <p:origin x="0" y="0"/>
    </p:cViewPr>
  </p:notesTextViewPr>
  <p:sorterViewPr>
    <p:cViewPr>
      <p:scale>
        <a:sx n="69" d="100"/>
        <a:sy n="6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428C66-E63F-F64C-A848-C50777E0FD21}" type="datetimeFigureOut">
              <a:rPr lang="en-US" smtClean="0"/>
              <a:pPr/>
              <a:t>6/14/2019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F656A9-6A53-F641-ADFD-9BE43D87C54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ia.nih.gov/health/safe-use-medicines-older-adult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ia.nih.gov/health/safe-use-medicines-older-adult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lumindrds.org/category/blog/"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lumindrds.org/category/other/" TargetMode="External"/><Relationship Id="rId4" Type="http://schemas.openxmlformats.org/officeDocument/2006/relationships/hyperlink" Target="https://www.lumindrds.org/category/news/"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atin typeface="Arial" panose="020B0604020202020204" pitchFamily="34" charset="0"/>
                <a:cs typeface="Arial" panose="020B0604020202020204" pitchFamily="34" charset="0"/>
              </a:rPr>
              <a:t>Hello, my name is Keith Smith and I am presenting today, with my wife, Kate.  We work together as researchers in the lab of Joaquin Espinosa at the Linda </a:t>
            </a:r>
            <a:r>
              <a:rPr lang="en-US" err="1">
                <a:latin typeface="Arial" panose="020B0604020202020204" pitchFamily="34" charset="0"/>
                <a:cs typeface="Arial" panose="020B0604020202020204" pitchFamily="34" charset="0"/>
              </a:rPr>
              <a:t>Crnic</a:t>
            </a:r>
            <a:r>
              <a:rPr lang="en-US">
                <a:latin typeface="Arial" panose="020B0604020202020204" pitchFamily="34" charset="0"/>
                <a:cs typeface="Arial" panose="020B0604020202020204" pitchFamily="34" charset="0"/>
              </a:rPr>
              <a:t> Institute for Down syndrome.  </a:t>
            </a:r>
          </a:p>
          <a:p>
            <a:r>
              <a:rPr lang="en-US">
                <a:latin typeface="Arial" panose="020B0604020202020204" pitchFamily="34" charset="0"/>
                <a:cs typeface="Arial" panose="020B0604020202020204" pitchFamily="34" charset="0"/>
              </a:rPr>
              <a:t>Emphasis: Research scientists </a:t>
            </a:r>
            <a:r>
              <a:rPr lang="en-US" sz="1200" b="0">
                <a:latin typeface="Arial" panose="020B0604020202020204" pitchFamily="34" charset="0"/>
                <a:cs typeface="Arial" panose="020B0604020202020204" pitchFamily="34" charset="0"/>
              </a:rPr>
              <a:t>family members of an individual who happens to have Down syndrome.  </a:t>
            </a:r>
            <a:endParaRPr lang="en-US" b="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0F656A9-6A53-F641-ADFD-9BE43D87C54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new treatment may cause serious </a:t>
            </a:r>
            <a:r>
              <a:rPr lang="en-US" sz="1200" b="0" i="0" u="none" strike="noStrike" kern="1200" dirty="0">
                <a:solidFill>
                  <a:schemeClr val="tx1"/>
                </a:solidFill>
                <a:effectLst/>
                <a:latin typeface="+mn-lt"/>
                <a:ea typeface="+mn-ea"/>
                <a:cs typeface="+mn-cs"/>
                <a:hlinkClick r:id="rId3"/>
              </a:rPr>
              <a:t>side effects</a:t>
            </a:r>
            <a:r>
              <a:rPr lang="en-US" sz="1200" b="0" i="0" u="none" strike="noStrike" kern="1200" dirty="0">
                <a:solidFill>
                  <a:schemeClr val="tx1"/>
                </a:solidFill>
                <a:effectLst/>
                <a:latin typeface="+mn-lt"/>
                <a:ea typeface="+mn-ea"/>
                <a:cs typeface="+mn-cs"/>
              </a:rPr>
              <a:t> or be uncomfortable.</a:t>
            </a:r>
          </a:p>
          <a:p>
            <a:r>
              <a:rPr lang="en-US" sz="1200" b="0" i="0" u="none" strike="noStrike" kern="1200" dirty="0">
                <a:solidFill>
                  <a:schemeClr val="tx1"/>
                </a:solidFill>
                <a:effectLst/>
                <a:latin typeface="+mn-lt"/>
                <a:ea typeface="+mn-ea"/>
                <a:cs typeface="+mn-cs"/>
              </a:rPr>
              <a:t>The new treatment may not work, or it may not be better than the standard treatment.</a:t>
            </a:r>
          </a:p>
          <a:p>
            <a:r>
              <a:rPr lang="en-US" sz="1200" b="0" i="0" u="none" strike="noStrike" kern="1200" dirty="0">
                <a:solidFill>
                  <a:schemeClr val="tx1"/>
                </a:solidFill>
                <a:effectLst/>
                <a:latin typeface="+mn-lt"/>
                <a:ea typeface="+mn-ea"/>
                <a:cs typeface="+mn-cs"/>
              </a:rPr>
              <a:t>You may NOT be part of the treatment group (or experimental group) that gets the new treatment—for example, a new drug or device. Instead, you may be part of the control group, which means you get the standard treatment or a no-treatment placebo.</a:t>
            </a:r>
          </a:p>
          <a:p>
            <a:r>
              <a:rPr lang="en-US" sz="1200" b="0" i="0" u="none" strike="noStrike" kern="1200" dirty="0">
                <a:solidFill>
                  <a:schemeClr val="tx1"/>
                </a:solidFill>
                <a:effectLst/>
                <a:latin typeface="+mn-lt"/>
                <a:ea typeface="+mn-ea"/>
                <a:cs typeface="+mn-cs"/>
              </a:rPr>
              <a:t>The clinical trial could inconvenience you. For example, medical appointments could take a lot of time. You might need to travel to the study site several times or stay in the hospital.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6161BA6-423F-A94E-9174-130656863806}" type="slidenum">
              <a:rPr lang="en-US" smtClean="0"/>
              <a:t>11</a:t>
            </a:fld>
            <a:endParaRPr lang="en-US"/>
          </a:p>
        </p:txBody>
      </p:sp>
    </p:spTree>
    <p:extLst>
      <p:ext uri="{BB962C8B-B14F-4D97-AF65-F5344CB8AC3E}">
        <p14:creationId xmlns:p14="http://schemas.microsoft.com/office/powerpoint/2010/main" val="3948625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new treatment may cause serious </a:t>
            </a:r>
            <a:r>
              <a:rPr lang="en-US" sz="1200" b="0" i="0" u="none" strike="noStrike" kern="1200" dirty="0">
                <a:solidFill>
                  <a:schemeClr val="tx1"/>
                </a:solidFill>
                <a:effectLst/>
                <a:latin typeface="+mn-lt"/>
                <a:ea typeface="+mn-ea"/>
                <a:cs typeface="+mn-cs"/>
                <a:hlinkClick r:id="rId3"/>
              </a:rPr>
              <a:t>side effects</a:t>
            </a:r>
            <a:r>
              <a:rPr lang="en-US" sz="1200" b="0" i="0" u="none" strike="noStrike" kern="1200" dirty="0">
                <a:solidFill>
                  <a:schemeClr val="tx1"/>
                </a:solidFill>
                <a:effectLst/>
                <a:latin typeface="+mn-lt"/>
                <a:ea typeface="+mn-ea"/>
                <a:cs typeface="+mn-cs"/>
              </a:rPr>
              <a:t> or be uncomfortable.</a:t>
            </a:r>
          </a:p>
          <a:p>
            <a:r>
              <a:rPr lang="en-US" sz="1200" b="0" i="0" u="none" strike="noStrike" kern="1200" dirty="0">
                <a:solidFill>
                  <a:schemeClr val="tx1"/>
                </a:solidFill>
                <a:effectLst/>
                <a:latin typeface="+mn-lt"/>
                <a:ea typeface="+mn-ea"/>
                <a:cs typeface="+mn-cs"/>
              </a:rPr>
              <a:t>The new treatment may not work, or it may not be better than the standard treatment.</a:t>
            </a:r>
          </a:p>
          <a:p>
            <a:r>
              <a:rPr lang="en-US" sz="1200" b="0" i="0" u="none" strike="noStrike" kern="1200" dirty="0">
                <a:solidFill>
                  <a:schemeClr val="tx1"/>
                </a:solidFill>
                <a:effectLst/>
                <a:latin typeface="+mn-lt"/>
                <a:ea typeface="+mn-ea"/>
                <a:cs typeface="+mn-cs"/>
              </a:rPr>
              <a:t>You may NOT be part of the treatment group (or experimental group) that gets the new treatment—for example, a new drug or device. Instead, you may be part of the control group, which means you get the standard treatment or a no-treatment placebo.</a:t>
            </a:r>
          </a:p>
          <a:p>
            <a:r>
              <a:rPr lang="en-US" sz="1200" b="0" i="0" u="none" strike="noStrike" kern="1200" dirty="0">
                <a:solidFill>
                  <a:schemeClr val="tx1"/>
                </a:solidFill>
                <a:effectLst/>
                <a:latin typeface="+mn-lt"/>
                <a:ea typeface="+mn-ea"/>
                <a:cs typeface="+mn-cs"/>
              </a:rPr>
              <a:t>The clinical trial could inconvenience you. For example, medical appointments could take a lot of time. You might need to travel to the study site several times or stay in the hospital.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6161BA6-423F-A94E-9174-130656863806}" type="slidenum">
              <a:rPr lang="en-US" smtClean="0"/>
              <a:t>12</a:t>
            </a:fld>
            <a:endParaRPr lang="en-US"/>
          </a:p>
        </p:txBody>
      </p:sp>
    </p:spTree>
    <p:extLst>
      <p:ext uri="{BB962C8B-B14F-4D97-AF65-F5344CB8AC3E}">
        <p14:creationId xmlns:p14="http://schemas.microsoft.com/office/powerpoint/2010/main" val="2871989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a:solidFill>
                  <a:schemeClr val="tx1"/>
                </a:solidFill>
                <a:effectLst/>
                <a:latin typeface="+mn-lt"/>
                <a:ea typeface="+mn-ea"/>
                <a:cs typeface="+mn-cs"/>
              </a:rPr>
              <a:t>Clinical trials of drugs are usually described based on their phase. The FDA typically requires Phase I, II, and III trials to be conducted to determine if the drug can be approved for use.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a:t>
            </a:r>
            <a:r>
              <a:rPr lang="en-US" sz="1200" b="1" i="0" u="none" strike="noStrike" kern="1200" dirty="0">
                <a:solidFill>
                  <a:schemeClr val="tx1"/>
                </a:solidFill>
                <a:effectLst/>
                <a:latin typeface="+mn-lt"/>
                <a:ea typeface="+mn-ea"/>
                <a:cs typeface="+mn-cs"/>
              </a:rPr>
              <a:t> Phase I trial</a:t>
            </a:r>
            <a:r>
              <a:rPr lang="en-US" sz="1200" b="0" i="0" u="none" strike="noStrike" kern="1200" dirty="0">
                <a:solidFill>
                  <a:schemeClr val="tx1"/>
                </a:solidFill>
                <a:effectLst/>
                <a:latin typeface="+mn-lt"/>
                <a:ea typeface="+mn-ea"/>
                <a:cs typeface="+mn-cs"/>
              </a:rPr>
              <a:t> tests an experimental treatment on a small group of often healthy people (20 to 80) to judge its safety and side effects and to find the correct drug dosage.</a:t>
            </a:r>
          </a:p>
          <a:p>
            <a:r>
              <a:rPr lang="en-US" sz="1200" b="0" i="0" u="none" strike="noStrike" kern="1200" dirty="0">
                <a:solidFill>
                  <a:schemeClr val="tx1"/>
                </a:solidFill>
                <a:effectLst/>
                <a:latin typeface="+mn-lt"/>
                <a:ea typeface="+mn-ea"/>
                <a:cs typeface="+mn-cs"/>
              </a:rPr>
              <a:t>A</a:t>
            </a:r>
            <a:r>
              <a:rPr lang="en-US" sz="1200" b="1" i="0" u="none" strike="noStrike" kern="1200" dirty="0">
                <a:solidFill>
                  <a:schemeClr val="tx1"/>
                </a:solidFill>
                <a:effectLst/>
                <a:latin typeface="+mn-lt"/>
                <a:ea typeface="+mn-ea"/>
                <a:cs typeface="+mn-cs"/>
              </a:rPr>
              <a:t> Phase II trial</a:t>
            </a:r>
            <a:r>
              <a:rPr lang="en-US" sz="1200" b="0" i="0" u="none" strike="noStrike" kern="1200" dirty="0">
                <a:solidFill>
                  <a:schemeClr val="tx1"/>
                </a:solidFill>
                <a:effectLst/>
                <a:latin typeface="+mn-lt"/>
                <a:ea typeface="+mn-ea"/>
                <a:cs typeface="+mn-cs"/>
              </a:rPr>
              <a:t> uses more people (100 to 300). While the emphasis in Phase I is on safety, the emphasis in Phase II is on effectiveness. This phase aims to obtain preliminary data on whether the drug works in people who have a certain disease or condition. These trials also continue to study safety, including short-term side effects. This phase can last several years.</a:t>
            </a:r>
          </a:p>
          <a:p>
            <a:r>
              <a:rPr lang="en-US" sz="1200" b="0" i="0" u="none" strike="noStrike" kern="1200" dirty="0">
                <a:solidFill>
                  <a:schemeClr val="tx1"/>
                </a:solidFill>
                <a:effectLst/>
                <a:latin typeface="+mn-lt"/>
                <a:ea typeface="+mn-ea"/>
                <a:cs typeface="+mn-cs"/>
              </a:rPr>
              <a:t>A </a:t>
            </a:r>
            <a:r>
              <a:rPr lang="en-US" sz="1200" b="1" i="0" u="none" strike="noStrike" kern="1200" dirty="0">
                <a:solidFill>
                  <a:schemeClr val="tx1"/>
                </a:solidFill>
                <a:effectLst/>
                <a:latin typeface="+mn-lt"/>
                <a:ea typeface="+mn-ea"/>
                <a:cs typeface="+mn-cs"/>
              </a:rPr>
              <a:t>Phase III trial</a:t>
            </a:r>
            <a:r>
              <a:rPr lang="en-US" sz="1200" b="0" i="0" u="none" strike="noStrike" kern="1200" dirty="0">
                <a:solidFill>
                  <a:schemeClr val="tx1"/>
                </a:solidFill>
                <a:effectLst/>
                <a:latin typeface="+mn-lt"/>
                <a:ea typeface="+mn-ea"/>
                <a:cs typeface="+mn-cs"/>
              </a:rPr>
              <a:t> gathers more information about safety and effectiveness, studying different populations and different dosages, using the drug in combination with other drugs. The number of subjects usually ranges from several hundred to about 3,000 people. If the FDA agrees that the trial results are positive, it will approve the experimental drug or device.</a:t>
            </a:r>
          </a:p>
          <a:p>
            <a:r>
              <a:rPr lang="en-US" sz="1200" b="0" i="0" u="none" strike="noStrike" kern="1200" dirty="0">
                <a:solidFill>
                  <a:schemeClr val="tx1"/>
                </a:solidFill>
                <a:effectLst/>
                <a:latin typeface="+mn-lt"/>
                <a:ea typeface="+mn-ea"/>
                <a:cs typeface="+mn-cs"/>
              </a:rPr>
              <a:t>A </a:t>
            </a:r>
            <a:r>
              <a:rPr lang="en-US" sz="1200" b="1" i="0" u="none" strike="noStrike" kern="1200" dirty="0">
                <a:solidFill>
                  <a:schemeClr val="tx1"/>
                </a:solidFill>
                <a:effectLst/>
                <a:latin typeface="+mn-lt"/>
                <a:ea typeface="+mn-ea"/>
                <a:cs typeface="+mn-cs"/>
              </a:rPr>
              <a:t>Phase IV trial</a:t>
            </a:r>
            <a:r>
              <a:rPr lang="en-US" sz="1200" b="0" i="0" u="none" strike="noStrike" kern="1200" dirty="0">
                <a:solidFill>
                  <a:schemeClr val="tx1"/>
                </a:solidFill>
                <a:effectLst/>
                <a:latin typeface="+mn-lt"/>
                <a:ea typeface="+mn-ea"/>
                <a:cs typeface="+mn-cs"/>
              </a:rPr>
              <a:t> for drugs or devices takes place after the FDA approves their use. A device or drug's effectiveness and safety are monitored in large, diverse populations. Sometimes, the side effects of a drug may not become clear until more people have taken it over a longer period of time.</a:t>
            </a:r>
          </a:p>
          <a:p>
            <a:endParaRPr lang="en-US" dirty="0"/>
          </a:p>
        </p:txBody>
      </p:sp>
      <p:sp>
        <p:nvSpPr>
          <p:cNvPr id="4" name="Slide Number Placeholder 3"/>
          <p:cNvSpPr>
            <a:spLocks noGrp="1"/>
          </p:cNvSpPr>
          <p:nvPr>
            <p:ph type="sldNum" sz="quarter" idx="5"/>
          </p:nvPr>
        </p:nvSpPr>
        <p:spPr/>
        <p:txBody>
          <a:bodyPr/>
          <a:lstStyle/>
          <a:p>
            <a:fld id="{06161BA6-423F-A94E-9174-130656863806}" type="slidenum">
              <a:rPr lang="en-US" smtClean="0"/>
              <a:t>13</a:t>
            </a:fld>
            <a:endParaRPr lang="en-US"/>
          </a:p>
        </p:txBody>
      </p:sp>
    </p:spTree>
    <p:extLst>
      <p:ext uri="{BB962C8B-B14F-4D97-AF65-F5344CB8AC3E}">
        <p14:creationId xmlns:p14="http://schemas.microsoft.com/office/powerpoint/2010/main" val="2743683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a:solidFill>
                  <a:schemeClr val="tx1"/>
                </a:solidFill>
                <a:effectLst/>
                <a:latin typeface="+mn-lt"/>
                <a:ea typeface="+mn-ea"/>
                <a:cs typeface="+mn-cs"/>
              </a:rPr>
              <a:t>You may NOT be part of the treatment group (or experimental group) that gets the new treatment—for example, a new drug or device. Instead, you may be part of the control group, which means you get the standard treatment or a no-treatment placebo.</a:t>
            </a:r>
          </a:p>
          <a:p>
            <a:r>
              <a:rPr lang="en-US" sz="1200" b="0" i="0" u="none" strike="noStrike" kern="1200" dirty="0">
                <a:solidFill>
                  <a:schemeClr val="tx1"/>
                </a:solidFill>
                <a:effectLst/>
                <a:latin typeface="+mn-lt"/>
                <a:ea typeface="+mn-ea"/>
                <a:cs typeface="+mn-cs"/>
              </a:rPr>
              <a:t>The clinical trial could inconvenience you. For example, medical appointments could take a lot of time. You might need to travel to the study site several times or stay in the hospital.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6161BA6-423F-A94E-9174-130656863806}" type="slidenum">
              <a:rPr lang="en-US" smtClean="0"/>
              <a:t>14</a:t>
            </a:fld>
            <a:endParaRPr lang="en-US"/>
          </a:p>
        </p:txBody>
      </p:sp>
    </p:spTree>
    <p:extLst>
      <p:ext uri="{BB962C8B-B14F-4D97-AF65-F5344CB8AC3E}">
        <p14:creationId xmlns:p14="http://schemas.microsoft.com/office/powerpoint/2010/main" val="217930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06161BA6-423F-A94E-9174-130656863806}" type="slidenum">
              <a:rPr lang="en-US" smtClean="0"/>
              <a:t>15</a:t>
            </a:fld>
            <a:endParaRPr lang="en-US"/>
          </a:p>
        </p:txBody>
      </p:sp>
    </p:spTree>
    <p:extLst>
      <p:ext uri="{BB962C8B-B14F-4D97-AF65-F5344CB8AC3E}">
        <p14:creationId xmlns:p14="http://schemas.microsoft.com/office/powerpoint/2010/main" val="4269067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200" kern="1200">
                <a:solidFill>
                  <a:schemeClr val="tx1"/>
                </a:solidFill>
                <a:effectLst/>
                <a:latin typeface="+mn-lt"/>
                <a:ea typeface="+mn-ea"/>
                <a:cs typeface="+mn-cs"/>
              </a:rPr>
              <a:t>He has also donated blood once a year to the HTP.</a:t>
            </a:r>
          </a:p>
          <a:p>
            <a:pPr eaLnBrk="1" hangingPunct="1">
              <a:spcBef>
                <a:spcPct val="0"/>
              </a:spcBef>
            </a:pPr>
            <a:endParaRPr lang="en-US" sz="1200" kern="1200">
              <a:solidFill>
                <a:schemeClr val="tx1"/>
              </a:solidFill>
              <a:effectLst/>
              <a:latin typeface="+mn-lt"/>
              <a:ea typeface="+mn-ea"/>
              <a:cs typeface="+mn-cs"/>
            </a:endParaRPr>
          </a:p>
          <a:p>
            <a:pPr eaLnBrk="1" hangingPunct="1">
              <a:spcBef>
                <a:spcPct val="0"/>
              </a:spcBef>
            </a:pPr>
            <a:r>
              <a:rPr lang="en-US" sz="1200" kern="1200">
                <a:solidFill>
                  <a:schemeClr val="tx1"/>
                </a:solidFill>
                <a:effectLst/>
                <a:latin typeface="+mn-lt"/>
                <a:ea typeface="+mn-ea"/>
                <a:cs typeface="+mn-cs"/>
              </a:rPr>
              <a:t>The HTP is a large cohort study of the population with Down syndrome that employs cutting-edge multi-omics technologies for the analysis of various biological samples.</a:t>
            </a:r>
            <a:r>
              <a:rPr lang="en-US">
                <a:effectLst/>
              </a:rPr>
              <a:t> </a:t>
            </a:r>
          </a:p>
          <a:p>
            <a:pPr eaLnBrk="1" hangingPunct="1">
              <a:spcBef>
                <a:spcPct val="0"/>
              </a:spcBef>
            </a:pPr>
            <a:endParaRPr lang="en-US">
              <a:effectLst/>
              <a:ea typeface="ＭＳ Ｐゴシック" pitchFamily="-111" charset="-128"/>
              <a:cs typeface="ＭＳ Ｐゴシック" pitchFamily="-111" charset="-128"/>
            </a:endParaRPr>
          </a:p>
          <a:p>
            <a:pPr eaLnBrk="1" hangingPunct="1">
              <a:spcBef>
                <a:spcPct val="0"/>
              </a:spcBef>
            </a:pPr>
            <a:r>
              <a:rPr lang="en-US">
                <a:effectLst/>
                <a:ea typeface="ＭＳ Ｐゴシック" pitchFamily="-111" charset="-128"/>
                <a:cs typeface="ＭＳ Ｐゴシック" pitchFamily="-111" charset="-128"/>
              </a:rPr>
              <a:t>Our family believes in this project so much that we’ve actually all donated.</a:t>
            </a:r>
          </a:p>
        </p:txBody>
      </p:sp>
      <p:sp>
        <p:nvSpPr>
          <p:cNvPr id="32772" name="Slide Number Placeholder 3"/>
          <p:cNvSpPr>
            <a:spLocks noGrp="1"/>
          </p:cNvSpPr>
          <p:nvPr>
            <p:ph type="sldNum" sz="quarter" idx="5"/>
          </p:nvPr>
        </p:nvSpPr>
        <p:spPr bwMode="auto">
          <a:noFill/>
          <a:ln>
            <a:miter lim="800000"/>
            <a:headEnd/>
            <a:tailEnd/>
          </a:ln>
        </p:spPr>
        <p:txBody>
          <a:bodyPr/>
          <a:lstStyle/>
          <a:p>
            <a:fld id="{9A7AAB02-AD52-FD47-B743-9DF2FC0E1E44}" type="slidenum">
              <a:rPr lang="en-US">
                <a:latin typeface="Calibri" pitchFamily="-111" charset="0"/>
              </a:rPr>
              <a:pPr/>
              <a:t>16</a:t>
            </a:fld>
            <a:endParaRPr lang="en-US">
              <a:latin typeface="Calibri" pitchFamily="-111" charset="0"/>
            </a:endParaRPr>
          </a:p>
        </p:txBody>
      </p:sp>
    </p:spTree>
    <p:extLst>
      <p:ext uri="{BB962C8B-B14F-4D97-AF65-F5344CB8AC3E}">
        <p14:creationId xmlns:p14="http://schemas.microsoft.com/office/powerpoint/2010/main" val="1640991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200" kern="1200">
                <a:solidFill>
                  <a:schemeClr val="tx1"/>
                </a:solidFill>
                <a:effectLst/>
                <a:latin typeface="+mn-lt"/>
                <a:ea typeface="+mn-ea"/>
                <a:cs typeface="+mn-cs"/>
              </a:rPr>
              <a:t>He has also donated blood once a year to the HTP.</a:t>
            </a:r>
          </a:p>
          <a:p>
            <a:pPr eaLnBrk="1" hangingPunct="1">
              <a:spcBef>
                <a:spcPct val="0"/>
              </a:spcBef>
            </a:pPr>
            <a:endParaRPr lang="en-US" sz="1200" kern="1200">
              <a:solidFill>
                <a:schemeClr val="tx1"/>
              </a:solidFill>
              <a:effectLst/>
              <a:latin typeface="+mn-lt"/>
              <a:ea typeface="+mn-ea"/>
              <a:cs typeface="+mn-cs"/>
            </a:endParaRPr>
          </a:p>
          <a:p>
            <a:pPr eaLnBrk="1" hangingPunct="1">
              <a:spcBef>
                <a:spcPct val="0"/>
              </a:spcBef>
            </a:pPr>
            <a:r>
              <a:rPr lang="en-US" sz="1200" kern="1200">
                <a:solidFill>
                  <a:schemeClr val="tx1"/>
                </a:solidFill>
                <a:effectLst/>
                <a:latin typeface="+mn-lt"/>
                <a:ea typeface="+mn-ea"/>
                <a:cs typeface="+mn-cs"/>
              </a:rPr>
              <a:t>The HTP is a large cohort study of the population with Down syndrome that employs cutting-edge multi-omics technologies for the analysis of various biological samples.</a:t>
            </a:r>
            <a:r>
              <a:rPr lang="en-US">
                <a:effectLst/>
              </a:rPr>
              <a:t> </a:t>
            </a:r>
          </a:p>
          <a:p>
            <a:pPr eaLnBrk="1" hangingPunct="1">
              <a:spcBef>
                <a:spcPct val="0"/>
              </a:spcBef>
            </a:pPr>
            <a:endParaRPr lang="en-US">
              <a:effectLst/>
              <a:ea typeface="ＭＳ Ｐゴシック" pitchFamily="-111" charset="-128"/>
              <a:cs typeface="ＭＳ Ｐゴシック" pitchFamily="-111" charset="-128"/>
            </a:endParaRPr>
          </a:p>
          <a:p>
            <a:pPr eaLnBrk="1" hangingPunct="1">
              <a:spcBef>
                <a:spcPct val="0"/>
              </a:spcBef>
            </a:pPr>
            <a:r>
              <a:rPr lang="en-US">
                <a:effectLst/>
                <a:ea typeface="ＭＳ Ｐゴシック" pitchFamily="-111" charset="-128"/>
                <a:cs typeface="ＭＳ Ｐゴシック" pitchFamily="-111" charset="-128"/>
              </a:rPr>
              <a:t>Our family believes in this project so much that we’ve actually all donated.</a:t>
            </a:r>
          </a:p>
        </p:txBody>
      </p:sp>
      <p:sp>
        <p:nvSpPr>
          <p:cNvPr id="32772" name="Slide Number Placeholder 3"/>
          <p:cNvSpPr>
            <a:spLocks noGrp="1"/>
          </p:cNvSpPr>
          <p:nvPr>
            <p:ph type="sldNum" sz="quarter" idx="5"/>
          </p:nvPr>
        </p:nvSpPr>
        <p:spPr bwMode="auto">
          <a:noFill/>
          <a:ln>
            <a:miter lim="800000"/>
            <a:headEnd/>
            <a:tailEnd/>
          </a:ln>
        </p:spPr>
        <p:txBody>
          <a:bodyPr/>
          <a:lstStyle/>
          <a:p>
            <a:fld id="{9A7AAB02-AD52-FD47-B743-9DF2FC0E1E44}" type="slidenum">
              <a:rPr lang="en-US">
                <a:latin typeface="Calibri" pitchFamily="-111" charset="0"/>
              </a:rPr>
              <a:pPr/>
              <a:t>17</a:t>
            </a:fld>
            <a:endParaRPr lang="en-US">
              <a:latin typeface="Calibri" pitchFamily="-111" charset="0"/>
            </a:endParaRPr>
          </a:p>
        </p:txBody>
      </p:sp>
    </p:spTree>
    <p:extLst>
      <p:ext uri="{BB962C8B-B14F-4D97-AF65-F5344CB8AC3E}">
        <p14:creationId xmlns:p14="http://schemas.microsoft.com/office/powerpoint/2010/main" val="1983303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Focusing on the </a:t>
            </a:r>
            <a:r>
              <a:rPr lang="en-US" sz="1200" b="0" i="1" u="none" strike="noStrike" kern="1200" dirty="0" err="1">
                <a:solidFill>
                  <a:schemeClr val="tx1"/>
                </a:solidFill>
                <a:effectLst/>
                <a:latin typeface="+mn-lt"/>
                <a:ea typeface="+mn-ea"/>
                <a:cs typeface="+mn-cs"/>
              </a:rPr>
              <a:t>Crnic</a:t>
            </a:r>
            <a:r>
              <a:rPr lang="en-US" sz="1200" b="0" i="1" u="none" strike="noStrike" kern="1200" dirty="0">
                <a:solidFill>
                  <a:schemeClr val="tx1"/>
                </a:solidFill>
                <a:effectLst/>
                <a:latin typeface="+mn-lt"/>
                <a:ea typeface="+mn-ea"/>
                <a:cs typeface="+mn-cs"/>
              </a:rPr>
              <a:t> Institute HTP</a:t>
            </a:r>
            <a:r>
              <a:rPr lang="en-US" sz="1200" b="0" i="1" u="none" strike="noStrike" kern="1200" baseline="30000" dirty="0">
                <a:solidFill>
                  <a:schemeClr val="tx1"/>
                </a:solidFill>
                <a:effectLst/>
                <a:latin typeface="+mn-lt"/>
                <a:ea typeface="+mn-ea"/>
                <a:cs typeface="+mn-cs"/>
              </a:rPr>
              <a:t>TM</a:t>
            </a:r>
            <a:r>
              <a:rPr lang="en-US" sz="1200" b="0" i="0" u="none" strike="noStrike" kern="1200" baseline="300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(which is trademark name in full) you may want to consider having a check list that it is minimally invasive if at all, what it is doing and could do for people with DS…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Really lay out our goal: to significantly improve the quality of life and the longevity of life.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Aspirational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Actual: we don’t know. Here are the factors that will make or break us (maybe we don’t get enough people enrolled).</a:t>
            </a:r>
            <a:endParaRPr lang="en-US" sz="1200" kern="1200" dirty="0">
              <a:solidFill>
                <a:schemeClr val="tx1"/>
              </a:solidFill>
              <a:effectLst/>
              <a:latin typeface="+mn-lt"/>
              <a:ea typeface="+mn-ea"/>
              <a:cs typeface="+mn-cs"/>
            </a:endParaRPr>
          </a:p>
        </p:txBody>
      </p:sp>
      <p:sp>
        <p:nvSpPr>
          <p:cNvPr id="32772" name="Slide Number Placeholder 3"/>
          <p:cNvSpPr>
            <a:spLocks noGrp="1"/>
          </p:cNvSpPr>
          <p:nvPr>
            <p:ph type="sldNum" sz="quarter" idx="5"/>
          </p:nvPr>
        </p:nvSpPr>
        <p:spPr bwMode="auto">
          <a:noFill/>
          <a:ln>
            <a:miter lim="800000"/>
            <a:headEnd/>
            <a:tailEnd/>
          </a:ln>
        </p:spPr>
        <p:txBody>
          <a:bodyPr/>
          <a:lstStyle/>
          <a:p>
            <a:fld id="{9A7AAB02-AD52-FD47-B743-9DF2FC0E1E44}" type="slidenum">
              <a:rPr lang="en-US">
                <a:latin typeface="Calibri" pitchFamily="-111" charset="0"/>
              </a:rPr>
              <a:pPr/>
              <a:t>18</a:t>
            </a:fld>
            <a:endParaRPr lang="en-US">
              <a:latin typeface="Calibri" pitchFamily="-111" charset="0"/>
            </a:endParaRPr>
          </a:p>
        </p:txBody>
      </p:sp>
    </p:spTree>
    <p:extLst>
      <p:ext uri="{BB962C8B-B14F-4D97-AF65-F5344CB8AC3E}">
        <p14:creationId xmlns:p14="http://schemas.microsoft.com/office/powerpoint/2010/main" val="575205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Focusing on the </a:t>
            </a:r>
            <a:r>
              <a:rPr lang="en-US" sz="1200" b="0" i="1" u="none" strike="noStrike" kern="1200" dirty="0" err="1">
                <a:solidFill>
                  <a:schemeClr val="tx1"/>
                </a:solidFill>
                <a:effectLst/>
                <a:latin typeface="+mn-lt"/>
                <a:ea typeface="+mn-ea"/>
                <a:cs typeface="+mn-cs"/>
              </a:rPr>
              <a:t>Crnic</a:t>
            </a:r>
            <a:r>
              <a:rPr lang="en-US" sz="1200" b="0" i="1" u="none" strike="noStrike" kern="1200" dirty="0">
                <a:solidFill>
                  <a:schemeClr val="tx1"/>
                </a:solidFill>
                <a:effectLst/>
                <a:latin typeface="+mn-lt"/>
                <a:ea typeface="+mn-ea"/>
                <a:cs typeface="+mn-cs"/>
              </a:rPr>
              <a:t> Institute HTP</a:t>
            </a:r>
            <a:r>
              <a:rPr lang="en-US" sz="1200" b="0" i="1" u="none" strike="noStrike" kern="1200" baseline="30000" dirty="0">
                <a:solidFill>
                  <a:schemeClr val="tx1"/>
                </a:solidFill>
                <a:effectLst/>
                <a:latin typeface="+mn-lt"/>
                <a:ea typeface="+mn-ea"/>
                <a:cs typeface="+mn-cs"/>
              </a:rPr>
              <a:t>TM</a:t>
            </a:r>
            <a:r>
              <a:rPr lang="en-US" sz="1200" b="0" i="0" u="none" strike="noStrike" kern="1200" baseline="300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(which is trademark name in full) you may want to consider having a check list that it is minimally invasive if at all, what it is doing and could do for people with DS…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Really lay out our goal: to significantly improve the quality of life and the longevity of life.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Aspirational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Actual: we don’t know. Here are the factors that will make or break us (maybe we don’t get enough people enrolled).</a:t>
            </a:r>
            <a:endParaRPr lang="en-US" sz="1200" kern="1200" dirty="0">
              <a:solidFill>
                <a:schemeClr val="tx1"/>
              </a:solidFill>
              <a:effectLst/>
              <a:latin typeface="+mn-lt"/>
              <a:ea typeface="+mn-ea"/>
              <a:cs typeface="+mn-cs"/>
            </a:endParaRPr>
          </a:p>
        </p:txBody>
      </p:sp>
      <p:sp>
        <p:nvSpPr>
          <p:cNvPr id="32772" name="Slide Number Placeholder 3"/>
          <p:cNvSpPr>
            <a:spLocks noGrp="1"/>
          </p:cNvSpPr>
          <p:nvPr>
            <p:ph type="sldNum" sz="quarter" idx="5"/>
          </p:nvPr>
        </p:nvSpPr>
        <p:spPr bwMode="auto">
          <a:noFill/>
          <a:ln>
            <a:miter lim="800000"/>
            <a:headEnd/>
            <a:tailEnd/>
          </a:ln>
        </p:spPr>
        <p:txBody>
          <a:bodyPr/>
          <a:lstStyle/>
          <a:p>
            <a:fld id="{9A7AAB02-AD52-FD47-B743-9DF2FC0E1E44}" type="slidenum">
              <a:rPr lang="en-US">
                <a:latin typeface="Calibri" pitchFamily="-111" charset="0"/>
              </a:rPr>
              <a:pPr/>
              <a:t>19</a:t>
            </a:fld>
            <a:endParaRPr lang="en-US">
              <a:latin typeface="Calibri" pitchFamily="-111" charset="0"/>
            </a:endParaRPr>
          </a:p>
        </p:txBody>
      </p:sp>
    </p:spTree>
    <p:extLst>
      <p:ext uri="{BB962C8B-B14F-4D97-AF65-F5344CB8AC3E}">
        <p14:creationId xmlns:p14="http://schemas.microsoft.com/office/powerpoint/2010/main" val="2601872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HTP how many people with DS have participated? Why? To what end?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Cerebral spinal fluid: from Barcelona. Goals for international.</a:t>
            </a:r>
          </a:p>
        </p:txBody>
      </p:sp>
      <p:sp>
        <p:nvSpPr>
          <p:cNvPr id="32772" name="Slide Number Placeholder 3"/>
          <p:cNvSpPr>
            <a:spLocks noGrp="1"/>
          </p:cNvSpPr>
          <p:nvPr>
            <p:ph type="sldNum" sz="quarter" idx="5"/>
          </p:nvPr>
        </p:nvSpPr>
        <p:spPr bwMode="auto">
          <a:noFill/>
          <a:ln>
            <a:miter lim="800000"/>
            <a:headEnd/>
            <a:tailEnd/>
          </a:ln>
        </p:spPr>
        <p:txBody>
          <a:bodyPr/>
          <a:lstStyle/>
          <a:p>
            <a:fld id="{9A7AAB02-AD52-FD47-B743-9DF2FC0E1E44}" type="slidenum">
              <a:rPr lang="en-US">
                <a:latin typeface="Calibri" pitchFamily="-111" charset="0"/>
              </a:rPr>
              <a:pPr/>
              <a:t>20</a:t>
            </a:fld>
            <a:endParaRPr lang="en-US">
              <a:latin typeface="Calibri" pitchFamily="-111" charset="0"/>
            </a:endParaRPr>
          </a:p>
        </p:txBody>
      </p:sp>
    </p:spTree>
    <p:extLst>
      <p:ext uri="{BB962C8B-B14F-4D97-AF65-F5344CB8AC3E}">
        <p14:creationId xmlns:p14="http://schemas.microsoft.com/office/powerpoint/2010/main" val="1237305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latin typeface="Arial" pitchFamily="-111" charset="0"/>
                <a:ea typeface="Arial" pitchFamily="-111" charset="0"/>
                <a:cs typeface="Arial" pitchFamily="-111" charset="0"/>
              </a:rPr>
              <a:t>Scientists with a family member who happens to have Down syndrome</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Give an overview of Randy. </a:t>
            </a:r>
            <a:endParaRPr lang="en-US"/>
          </a:p>
        </p:txBody>
      </p:sp>
      <p:sp>
        <p:nvSpPr>
          <p:cNvPr id="4" name="Slide Number Placeholder 3"/>
          <p:cNvSpPr>
            <a:spLocks noGrp="1"/>
          </p:cNvSpPr>
          <p:nvPr>
            <p:ph type="sldNum" sz="quarter" idx="5"/>
          </p:nvPr>
        </p:nvSpPr>
        <p:spPr/>
        <p:txBody>
          <a:bodyPr/>
          <a:lstStyle/>
          <a:p>
            <a:fld id="{06161BA6-423F-A94E-9174-130656863806}" type="slidenum">
              <a:rPr lang="en-US" smtClean="0"/>
              <a:t>2</a:t>
            </a:fld>
            <a:endParaRPr lang="en-US"/>
          </a:p>
        </p:txBody>
      </p:sp>
    </p:spTree>
    <p:extLst>
      <p:ext uri="{BB962C8B-B14F-4D97-AF65-F5344CB8AC3E}">
        <p14:creationId xmlns:p14="http://schemas.microsoft.com/office/powerpoint/2010/main" val="268980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HTP how many people with DS have participated? Why? To what end?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Cerebral spinal fluid: from Barcelona. Goals for international.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Laia</a:t>
            </a:r>
            <a:r>
              <a:rPr lang="en-US" sz="1200" kern="1200" dirty="0">
                <a:solidFill>
                  <a:schemeClr val="tx1"/>
                </a:solidFill>
                <a:effectLst/>
                <a:latin typeface="+mn-lt"/>
                <a:ea typeface="+mn-ea"/>
                <a:cs typeface="+mn-cs"/>
              </a:rPr>
              <a:t> Munoz </a:t>
            </a:r>
            <a:r>
              <a:rPr lang="en-US" sz="1200" kern="1200" dirty="0" err="1">
                <a:solidFill>
                  <a:schemeClr val="tx1"/>
                </a:solidFill>
                <a:effectLst/>
                <a:latin typeface="+mn-lt"/>
                <a:ea typeface="+mn-ea"/>
                <a:cs typeface="+mn-cs"/>
              </a:rPr>
              <a:t>Llahuna</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juan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fortea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ormaechea</a:t>
            </a:r>
            <a:r>
              <a:rPr lang="en-US" sz="1200" kern="1200" dirty="0">
                <a:solidFill>
                  <a:schemeClr val="tx1"/>
                </a:solidFill>
                <a:effectLst/>
                <a:latin typeface="+mn-lt"/>
                <a:ea typeface="+mn-ea"/>
                <a:cs typeface="+mn-cs"/>
              </a:rPr>
              <a:t> &gt;300 CSF samples of disomic people with and without </a:t>
            </a:r>
            <a:r>
              <a:rPr lang="en-US" sz="1200" kern="1200" dirty="0" err="1">
                <a:solidFill>
                  <a:schemeClr val="tx1"/>
                </a:solidFill>
                <a:effectLst/>
                <a:latin typeface="+mn-lt"/>
                <a:ea typeface="+mn-ea"/>
                <a:cs typeface="+mn-cs"/>
              </a:rPr>
              <a:t>alzheimers</a:t>
            </a:r>
            <a:endParaRPr lang="en-US" sz="1200" kern="1200" dirty="0">
              <a:solidFill>
                <a:schemeClr val="tx1"/>
              </a:solidFill>
              <a:effectLst/>
              <a:latin typeface="+mn-lt"/>
              <a:ea typeface="+mn-ea"/>
              <a:cs typeface="+mn-cs"/>
            </a:endParaRPr>
          </a:p>
        </p:txBody>
      </p:sp>
      <p:sp>
        <p:nvSpPr>
          <p:cNvPr id="32772" name="Slide Number Placeholder 3"/>
          <p:cNvSpPr>
            <a:spLocks noGrp="1"/>
          </p:cNvSpPr>
          <p:nvPr>
            <p:ph type="sldNum" sz="quarter" idx="5"/>
          </p:nvPr>
        </p:nvSpPr>
        <p:spPr bwMode="auto">
          <a:noFill/>
          <a:ln>
            <a:miter lim="800000"/>
            <a:headEnd/>
            <a:tailEnd/>
          </a:ln>
        </p:spPr>
        <p:txBody>
          <a:bodyPr/>
          <a:lstStyle/>
          <a:p>
            <a:fld id="{9A7AAB02-AD52-FD47-B743-9DF2FC0E1E44}" type="slidenum">
              <a:rPr lang="en-US">
                <a:latin typeface="Calibri" pitchFamily="-111" charset="0"/>
              </a:rPr>
              <a:pPr/>
              <a:t>21</a:t>
            </a:fld>
            <a:endParaRPr lang="en-US">
              <a:latin typeface="Calibri" pitchFamily="-111" charset="0"/>
            </a:endParaRPr>
          </a:p>
        </p:txBody>
      </p:sp>
    </p:spTree>
    <p:extLst>
      <p:ext uri="{BB962C8B-B14F-4D97-AF65-F5344CB8AC3E}">
        <p14:creationId xmlns:p14="http://schemas.microsoft.com/office/powerpoint/2010/main" val="580575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HTP how many people with DS have participated? Why? To what end?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Cerebral spinal fluid: from Barcelona. Goals for international.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Laia</a:t>
            </a:r>
            <a:r>
              <a:rPr lang="en-US" sz="1200" kern="1200" dirty="0">
                <a:solidFill>
                  <a:schemeClr val="tx1"/>
                </a:solidFill>
                <a:effectLst/>
                <a:latin typeface="+mn-lt"/>
                <a:ea typeface="+mn-ea"/>
                <a:cs typeface="+mn-cs"/>
              </a:rPr>
              <a:t> Munoz </a:t>
            </a:r>
            <a:r>
              <a:rPr lang="en-US" sz="1200" kern="1200" dirty="0" err="1">
                <a:solidFill>
                  <a:schemeClr val="tx1"/>
                </a:solidFill>
                <a:effectLst/>
                <a:latin typeface="+mn-lt"/>
                <a:ea typeface="+mn-ea"/>
                <a:cs typeface="+mn-cs"/>
              </a:rPr>
              <a:t>Llahuna</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juan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fortea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ormaechea</a:t>
            </a:r>
            <a:r>
              <a:rPr lang="en-US" sz="1200" kern="1200" dirty="0">
                <a:solidFill>
                  <a:schemeClr val="tx1"/>
                </a:solidFill>
                <a:effectLst/>
                <a:latin typeface="+mn-lt"/>
                <a:ea typeface="+mn-ea"/>
                <a:cs typeface="+mn-cs"/>
              </a:rPr>
              <a:t> &gt;300 CSF samples of disomic people with and without </a:t>
            </a:r>
            <a:r>
              <a:rPr lang="en-US" sz="1200" kern="1200" dirty="0" err="1">
                <a:solidFill>
                  <a:schemeClr val="tx1"/>
                </a:solidFill>
                <a:effectLst/>
                <a:latin typeface="+mn-lt"/>
                <a:ea typeface="+mn-ea"/>
                <a:cs typeface="+mn-cs"/>
              </a:rPr>
              <a:t>alzheimers</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100 CSF samples 50 </a:t>
            </a:r>
            <a:r>
              <a:rPr lang="en-US" sz="1200" kern="1200" dirty="0" err="1">
                <a:solidFill>
                  <a:schemeClr val="tx1"/>
                </a:solidFill>
                <a:effectLst/>
                <a:latin typeface="+mn-lt"/>
                <a:ea typeface="+mn-ea"/>
                <a:cs typeface="+mn-cs"/>
              </a:rPr>
              <a:t>ctrls</a:t>
            </a:r>
            <a:r>
              <a:rPr lang="en-US" sz="1200" kern="1200" dirty="0">
                <a:solidFill>
                  <a:schemeClr val="tx1"/>
                </a:solidFill>
                <a:effectLst/>
                <a:latin typeface="+mn-lt"/>
                <a:ea typeface="+mn-ea"/>
                <a:cs typeface="+mn-cs"/>
              </a:rPr>
              <a:t>, 50 DS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315 plasma samples from DS people, their plasma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subjects that are in DABNI (DS </a:t>
            </a:r>
            <a:r>
              <a:rPr lang="en-US" sz="1200" kern="1200" dirty="0" err="1">
                <a:solidFill>
                  <a:schemeClr val="tx1"/>
                </a:solidFill>
                <a:effectLst/>
                <a:latin typeface="+mn-lt"/>
                <a:ea typeface="+mn-ea"/>
                <a:cs typeface="+mn-cs"/>
              </a:rPr>
              <a:t>alzhemiers</a:t>
            </a:r>
            <a:r>
              <a:rPr lang="en-US" sz="1200" kern="1200" dirty="0">
                <a:solidFill>
                  <a:schemeClr val="tx1"/>
                </a:solidFill>
                <a:effectLst/>
                <a:latin typeface="+mn-lt"/>
                <a:ea typeface="+mn-ea"/>
                <a:cs typeface="+mn-cs"/>
              </a:rPr>
              <a:t> Barcelona neuroimaging initiative)</a:t>
            </a:r>
          </a:p>
        </p:txBody>
      </p:sp>
      <p:sp>
        <p:nvSpPr>
          <p:cNvPr id="32772" name="Slide Number Placeholder 3"/>
          <p:cNvSpPr>
            <a:spLocks noGrp="1"/>
          </p:cNvSpPr>
          <p:nvPr>
            <p:ph type="sldNum" sz="quarter" idx="5"/>
          </p:nvPr>
        </p:nvSpPr>
        <p:spPr bwMode="auto">
          <a:noFill/>
          <a:ln>
            <a:miter lim="800000"/>
            <a:headEnd/>
            <a:tailEnd/>
          </a:ln>
        </p:spPr>
        <p:txBody>
          <a:bodyPr/>
          <a:lstStyle/>
          <a:p>
            <a:fld id="{9A7AAB02-AD52-FD47-B743-9DF2FC0E1E44}" type="slidenum">
              <a:rPr lang="en-US">
                <a:latin typeface="Calibri" pitchFamily="-111" charset="0"/>
              </a:rPr>
              <a:pPr/>
              <a:t>22</a:t>
            </a:fld>
            <a:endParaRPr lang="en-US">
              <a:latin typeface="Calibri" pitchFamily="-111" charset="0"/>
            </a:endParaRPr>
          </a:p>
        </p:txBody>
      </p:sp>
    </p:spTree>
    <p:extLst>
      <p:ext uri="{BB962C8B-B14F-4D97-AF65-F5344CB8AC3E}">
        <p14:creationId xmlns:p14="http://schemas.microsoft.com/office/powerpoint/2010/main" val="3959906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would be great to list the types of research on DS Connects as a real-life example of the diversity of research going on in the US – I was kind of disappointed. Didn’t think showed a whole lot of diversity but I am used to looking at other kinds of clinical trials from my thesis. Not very diverse compared to other fields… especially for how diverse our population is.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 can also list the obvious if useful – nothing that hurts, could harm or is impossible!</a:t>
            </a:r>
          </a:p>
          <a:p>
            <a:pPr lvl="0"/>
            <a:endParaRPr lang="en-US" sz="1200" b="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 Horizon21 European Down Syndrome Consortium </a:t>
            </a:r>
            <a:endParaRPr lang="en-US" sz="1200" b="1" kern="1200" dirty="0">
              <a:solidFill>
                <a:schemeClr val="tx1"/>
              </a:solidFill>
              <a:effectLst/>
              <a:latin typeface="+mn-lt"/>
              <a:ea typeface="+mn-ea"/>
              <a:cs typeface="+mn-cs"/>
            </a:endParaRPr>
          </a:p>
          <a:p>
            <a:pPr lvl="0"/>
            <a:r>
              <a:rPr lang="en-US" sz="1200" b="0" i="0" u="none" strike="noStrike" kern="1200" dirty="0">
                <a:solidFill>
                  <a:schemeClr val="tx1"/>
                </a:solidFill>
                <a:effectLst/>
                <a:latin typeface="+mn-lt"/>
                <a:ea typeface="+mn-ea"/>
                <a:cs typeface="+mn-cs"/>
              </a:rPr>
              <a:t>There are ethical issues similar to those concerning prevention trials in </a:t>
            </a:r>
            <a:r>
              <a:rPr lang="en-US" sz="1200" b="0" i="0" u="none" strike="noStrike" kern="1200" dirty="0" err="1">
                <a:solidFill>
                  <a:schemeClr val="tx1"/>
                </a:solidFill>
                <a:effectLst/>
                <a:latin typeface="+mn-lt"/>
                <a:ea typeface="+mn-ea"/>
                <a:cs typeface="+mn-cs"/>
              </a:rPr>
              <a:t>sAD</a:t>
            </a:r>
            <a:r>
              <a:rPr lang="en-US" sz="1200" b="0" i="0" u="none" strike="noStrike" kern="1200" dirty="0">
                <a:solidFill>
                  <a:schemeClr val="tx1"/>
                </a:solidFill>
                <a:effectLst/>
                <a:latin typeface="+mn-lt"/>
                <a:ea typeface="+mn-ea"/>
                <a:cs typeface="+mn-cs"/>
              </a:rPr>
              <a:t> and ADAD populations, including starting treatments in a healthy population who may not develop dementia for several years. It is therefore vital to understand the “preclinical” (i.e., at risk but before development of signs and symptoms) and “prodromal” (i.e., above a threshold on certain biomarkers, with some cognitive impairment or behavioral changes, but before dementia diagnosis) stages of AD in DS to better predict when to start preventive treatment, as well as to provide data for efficient trial designs. Such data have, until recently, been lacking in DS; however, over the past 5 years, we have been focusing on exploiting clinical, cognitive, fluid biomarker, and imaging data from several DS longitudinal cohorts across Europe to address these gaps in knowledge (see section “The Horizon21 European Down Syndrome Consortium” below), while the NIH has recently funded two DS AD biomarker cohorts in the US (Neurodegeneration in Aging Down Syndrome and Alzheimer's Disease in Down Syndrome).</a:t>
            </a:r>
          </a:p>
          <a:p>
            <a:pPr lvl="0"/>
            <a:endParaRPr lang="en-US" sz="1200" b="0" i="0" u="none" strike="noStrike"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LuMind</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RDS Launches a Down Syndrome Clinical Trial Consortium Planning Effort</a:t>
            </a:r>
          </a:p>
          <a:p>
            <a:r>
              <a:rPr lang="en-US" dirty="0"/>
              <a:t>December 28, 2017 </a:t>
            </a:r>
            <a:r>
              <a:rPr lang="en-US" dirty="0">
                <a:effectLst/>
              </a:rPr>
              <a:t>| By </a:t>
            </a:r>
            <a:r>
              <a:rPr lang="en-US" dirty="0" err="1">
                <a:effectLst/>
              </a:rPr>
              <a:t>Marly</a:t>
            </a:r>
            <a:r>
              <a:rPr lang="en-US" dirty="0">
                <a:effectLst/>
              </a:rPr>
              <a:t> </a:t>
            </a:r>
            <a:r>
              <a:rPr lang="en-US" dirty="0" err="1">
                <a:effectLst/>
              </a:rPr>
              <a:t>Chevrette</a:t>
            </a:r>
            <a:r>
              <a:rPr lang="en-US" dirty="0">
                <a:effectLst/>
              </a:rPr>
              <a:t> </a:t>
            </a:r>
          </a:p>
          <a:p>
            <a:r>
              <a:rPr lang="en-US" dirty="0">
                <a:effectLst/>
              </a:rPr>
              <a:t>Categories: </a:t>
            </a:r>
            <a:r>
              <a:rPr lang="en-US" sz="1200" u="none" strike="noStrike" kern="1200" dirty="0">
                <a:solidFill>
                  <a:schemeClr val="tx1"/>
                </a:solidFill>
                <a:effectLst/>
                <a:latin typeface="+mn-lt"/>
                <a:ea typeface="+mn-ea"/>
                <a:cs typeface="+mn-cs"/>
                <a:hlinkClick r:id="rId3"/>
              </a:rPr>
              <a:t>Blog</a:t>
            </a:r>
            <a:r>
              <a:rPr lang="en-US" dirty="0">
                <a:effectLst/>
              </a:rPr>
              <a:t>, </a:t>
            </a:r>
            <a:r>
              <a:rPr lang="en-US" sz="1200" u="none" strike="noStrike" kern="1200" dirty="0">
                <a:solidFill>
                  <a:schemeClr val="tx1"/>
                </a:solidFill>
                <a:effectLst/>
                <a:latin typeface="+mn-lt"/>
                <a:ea typeface="+mn-ea"/>
                <a:cs typeface="+mn-cs"/>
                <a:hlinkClick r:id="rId4"/>
              </a:rPr>
              <a:t>News</a:t>
            </a:r>
            <a:r>
              <a:rPr lang="en-US" dirty="0">
                <a:effectLst/>
              </a:rPr>
              <a:t>, </a:t>
            </a:r>
            <a:r>
              <a:rPr lang="en-US" sz="1200" u="none" strike="noStrike" kern="1200" dirty="0">
                <a:solidFill>
                  <a:schemeClr val="tx1"/>
                </a:solidFill>
                <a:effectLst/>
                <a:latin typeface="+mn-lt"/>
                <a:ea typeface="+mn-ea"/>
                <a:cs typeface="+mn-cs"/>
                <a:hlinkClick r:id="rId5"/>
              </a:rPr>
              <a:t>Other</a:t>
            </a:r>
            <a:endParaRPr lang="en-US" dirty="0">
              <a:effectLst/>
            </a:endParaRPr>
          </a:p>
          <a:p>
            <a:r>
              <a:rPr lang="en-US" sz="1200" b="1" i="0" u="none" strike="noStrike" kern="1200" dirty="0">
                <a:solidFill>
                  <a:schemeClr val="tx1"/>
                </a:solidFill>
                <a:effectLst/>
                <a:latin typeface="+mn-lt"/>
                <a:ea typeface="+mn-ea"/>
                <a:cs typeface="+mn-cs"/>
              </a:rPr>
              <a:t>The initial focus will be on Alzheimer’s disease in adults with Down syndrome.</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6161BA6-423F-A94E-9174-130656863806}" type="slidenum">
              <a:rPr lang="en-US" smtClean="0"/>
              <a:t>23</a:t>
            </a:fld>
            <a:endParaRPr lang="en-US"/>
          </a:p>
        </p:txBody>
      </p:sp>
    </p:spTree>
    <p:extLst>
      <p:ext uri="{BB962C8B-B14F-4D97-AF65-F5344CB8AC3E}">
        <p14:creationId xmlns:p14="http://schemas.microsoft.com/office/powerpoint/2010/main" val="3441267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a:solidFill>
                  <a:schemeClr val="tx1"/>
                </a:solidFill>
                <a:effectLst/>
                <a:latin typeface="+mn-lt"/>
                <a:ea typeface="+mn-ea"/>
                <a:cs typeface="+mn-cs"/>
              </a:rPr>
              <a:t> I think it is very important to actually list all the clinical trials available to families on DS Connect. I believe this will include research that is not necessarily sample based or basic science but could include speech, educational, gait/treadmill use, </a:t>
            </a:r>
            <a:r>
              <a:rPr lang="en-US" sz="1200" b="0" i="0" u="none" strike="noStrike" kern="1200" dirty="0" err="1">
                <a:solidFill>
                  <a:schemeClr val="tx1"/>
                </a:solidFill>
                <a:effectLst/>
                <a:latin typeface="+mn-lt"/>
                <a:ea typeface="+mn-ea"/>
                <a:cs typeface="+mn-cs"/>
              </a:rPr>
              <a:t>etc</a:t>
            </a:r>
            <a:r>
              <a:rPr lang="en-US" sz="1200" b="0" i="0" u="none" strike="noStrike" kern="1200" dirty="0">
                <a:solidFill>
                  <a:schemeClr val="tx1"/>
                </a:solidFill>
                <a:effectLst/>
                <a:latin typeface="+mn-lt"/>
                <a:ea typeface="+mn-ea"/>
                <a:cs typeface="+mn-cs"/>
              </a:rPr>
              <a:t> that are very interesting.</a:t>
            </a:r>
          </a:p>
          <a:p>
            <a:r>
              <a:rPr lang="en-US" sz="1200" b="0" i="0" u="none" strike="noStrike" kern="1200" dirty="0">
                <a:solidFill>
                  <a:schemeClr val="tx1"/>
                </a:solidFill>
                <a:effectLst/>
                <a:latin typeface="+mn-lt"/>
                <a:ea typeface="+mn-ea"/>
                <a:cs typeface="+mn-cs"/>
              </a:rPr>
              <a:t>(1)    What ones would you be interested in for Randy? Why? What ones would you not be interested in? Why?</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Jean </a:t>
            </a:r>
            <a:r>
              <a:rPr lang="en-US" sz="1200" b="0" i="0" u="none" strike="noStrike" kern="1200" dirty="0" err="1">
                <a:solidFill>
                  <a:schemeClr val="tx1"/>
                </a:solidFill>
                <a:effectLst/>
                <a:latin typeface="+mn-lt"/>
                <a:ea typeface="+mn-ea"/>
                <a:cs typeface="+mn-cs"/>
              </a:rPr>
              <a:t>DelBar</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6161BA6-423F-A94E-9174-130656863806}" type="slidenum">
              <a:rPr lang="en-US" smtClean="0"/>
              <a:t>24</a:t>
            </a:fld>
            <a:endParaRPr lang="en-US"/>
          </a:p>
        </p:txBody>
      </p:sp>
    </p:spTree>
    <p:extLst>
      <p:ext uri="{BB962C8B-B14F-4D97-AF65-F5344CB8AC3E}">
        <p14:creationId xmlns:p14="http://schemas.microsoft.com/office/powerpoint/2010/main" val="605630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it comes to…</a:t>
            </a:r>
          </a:p>
        </p:txBody>
      </p:sp>
      <p:sp>
        <p:nvSpPr>
          <p:cNvPr id="4" name="Slide Number Placeholder 3"/>
          <p:cNvSpPr>
            <a:spLocks noGrp="1"/>
          </p:cNvSpPr>
          <p:nvPr>
            <p:ph type="sldNum" sz="quarter" idx="5"/>
          </p:nvPr>
        </p:nvSpPr>
        <p:spPr/>
        <p:txBody>
          <a:bodyPr/>
          <a:lstStyle/>
          <a:p>
            <a:fld id="{B0F656A9-6A53-F641-ADFD-9BE43D87C545}" type="slidenum">
              <a:rPr lang="en-US" smtClean="0"/>
              <a:pPr/>
              <a:t>25</a:t>
            </a:fld>
            <a:endParaRPr lang="en-US"/>
          </a:p>
        </p:txBody>
      </p:sp>
    </p:spTree>
    <p:extLst>
      <p:ext uri="{BB962C8B-B14F-4D97-AF65-F5344CB8AC3E}">
        <p14:creationId xmlns:p14="http://schemas.microsoft.com/office/powerpoint/2010/main" val="470748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r>
              <a:rPr lang="en-US" sz="1200" b="1" kern="1200" dirty="0">
                <a:solidFill>
                  <a:schemeClr val="tx1"/>
                </a:solidFill>
                <a:effectLst/>
                <a:latin typeface="+mn-lt"/>
                <a:ea typeface="+mn-ea"/>
                <a:cs typeface="+mn-cs"/>
              </a:rPr>
              <a:t>Individuals with trisomy of chromosome 21 (T21), the molecular cause of Down syndrome, experience an altered disease spectrum compared to the typical (D21) population. For example, while T21 predisposes to various autoimmune disorders, Alzheimer’s disease, leukemias, pulmonary hypertension, and severe respiratory infections, T21 also protects individuals from most solid tumors.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immune system has been established in the typical population as a key modulator of many of the medical conditions displaying altered incidence in T21.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However, there is a dearth of studies regarding the immune system in adults with T21.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Therefore, investigations of immune dysregulation in adults with T21 could significantly improve the lives of these people as well as those of the typical population afflicted with these co-morbidities. </a:t>
            </a:r>
          </a:p>
          <a:p>
            <a:pPr eaLnBrk="1" hangingPunct="1">
              <a:lnSpc>
                <a:spcPct val="80000"/>
              </a:lnSpc>
              <a:spcBef>
                <a:spcPct val="0"/>
              </a:spcBef>
            </a:pPr>
            <a:endParaRPr lang="en-US" sz="300" dirty="0">
              <a:ea typeface="ＭＳ Ｐゴシック" pitchFamily="-111" charset="-128"/>
              <a:cs typeface="ＭＳ Ｐゴシック" pitchFamily="-111" charset="-128"/>
            </a:endParaRPr>
          </a:p>
          <a:p>
            <a:pPr eaLnBrk="1" hangingPunct="1">
              <a:lnSpc>
                <a:spcPct val="80000"/>
              </a:lnSpc>
              <a:spcBef>
                <a:spcPct val="0"/>
              </a:spcBef>
            </a:pPr>
            <a:endParaRPr lang="en-US" sz="300" dirty="0">
              <a:ea typeface="ＭＳ Ｐゴシック" pitchFamily="-111" charset="-128"/>
              <a:cs typeface="ＭＳ Ｐゴシック" pitchFamily="-111" charset="-128"/>
            </a:endParaRPr>
          </a:p>
          <a:p>
            <a:pPr eaLnBrk="1" hangingPunct="1">
              <a:lnSpc>
                <a:spcPct val="80000"/>
              </a:lnSpc>
              <a:spcBef>
                <a:spcPct val="0"/>
              </a:spcBef>
            </a:pPr>
            <a:endParaRPr lang="en-US" sz="300" dirty="0">
              <a:ea typeface="ＭＳ Ｐゴシック" pitchFamily="-111" charset="-128"/>
              <a:cs typeface="ＭＳ Ｐゴシック" pitchFamily="-111" charset="-128"/>
            </a:endParaRPr>
          </a:p>
          <a:p>
            <a:pPr eaLnBrk="1" hangingPunct="1">
              <a:lnSpc>
                <a:spcPct val="80000"/>
              </a:lnSpc>
              <a:spcBef>
                <a:spcPct val="0"/>
              </a:spcBef>
            </a:pPr>
            <a:endParaRPr lang="en-US" sz="300" dirty="0">
              <a:ea typeface="ＭＳ Ｐゴシック" pitchFamily="-111" charset="-128"/>
              <a:cs typeface="ＭＳ Ｐゴシック" pitchFamily="-111" charset="-128"/>
            </a:endParaRPr>
          </a:p>
          <a:p>
            <a:pPr eaLnBrk="1" hangingPunct="1">
              <a:lnSpc>
                <a:spcPct val="80000"/>
              </a:lnSpc>
              <a:spcBef>
                <a:spcPct val="0"/>
              </a:spcBef>
            </a:pPr>
            <a:r>
              <a:rPr lang="en-US" sz="300" dirty="0">
                <a:ea typeface="ＭＳ Ｐゴシック" pitchFamily="-111" charset="-128"/>
                <a:cs typeface="ＭＳ Ｐゴシック" pitchFamily="-111" charset="-128"/>
              </a:rPr>
              <a:t>High rates of respiratory infections</a:t>
            </a:r>
          </a:p>
          <a:p>
            <a:pPr lvl="1" eaLnBrk="1" hangingPunct="1">
              <a:lnSpc>
                <a:spcPct val="80000"/>
              </a:lnSpc>
              <a:spcBef>
                <a:spcPct val="0"/>
              </a:spcBef>
            </a:pPr>
            <a:r>
              <a:rPr lang="en-US" sz="300" dirty="0"/>
              <a:t>Anatomical v. immune deficiency</a:t>
            </a:r>
          </a:p>
          <a:p>
            <a:pPr eaLnBrk="1" hangingPunct="1">
              <a:lnSpc>
                <a:spcPct val="80000"/>
              </a:lnSpc>
              <a:spcBef>
                <a:spcPct val="0"/>
              </a:spcBef>
            </a:pPr>
            <a:r>
              <a:rPr lang="en-US" sz="300" dirty="0">
                <a:ea typeface="ＭＳ Ｐゴシック" pitchFamily="-111" charset="-128"/>
                <a:cs typeface="ＭＳ Ｐゴシック" pitchFamily="-111" charset="-128"/>
              </a:rPr>
              <a:t>Autoimmunity</a:t>
            </a:r>
          </a:p>
          <a:p>
            <a:pPr lvl="1" eaLnBrk="1" hangingPunct="1">
              <a:lnSpc>
                <a:spcPct val="80000"/>
              </a:lnSpc>
              <a:spcBef>
                <a:spcPct val="0"/>
              </a:spcBef>
            </a:pPr>
            <a:r>
              <a:rPr lang="en-US" sz="300" dirty="0"/>
              <a:t>Celiac disease</a:t>
            </a:r>
          </a:p>
          <a:p>
            <a:pPr lvl="1" eaLnBrk="1" hangingPunct="1">
              <a:lnSpc>
                <a:spcPct val="80000"/>
              </a:lnSpc>
              <a:spcBef>
                <a:spcPct val="0"/>
              </a:spcBef>
            </a:pPr>
            <a:r>
              <a:rPr lang="en-US" sz="300" dirty="0"/>
              <a:t>Hypothyroidism</a:t>
            </a:r>
          </a:p>
          <a:p>
            <a:pPr lvl="1" eaLnBrk="1" hangingPunct="1">
              <a:lnSpc>
                <a:spcPct val="80000"/>
              </a:lnSpc>
              <a:spcBef>
                <a:spcPct val="0"/>
              </a:spcBef>
            </a:pPr>
            <a:r>
              <a:rPr lang="en-US" sz="300" dirty="0"/>
              <a:t>Type I diabetes mellitus</a:t>
            </a:r>
          </a:p>
          <a:p>
            <a:pPr lvl="1" eaLnBrk="1" hangingPunct="1">
              <a:lnSpc>
                <a:spcPct val="80000"/>
              </a:lnSpc>
              <a:spcBef>
                <a:spcPct val="0"/>
              </a:spcBef>
            </a:pPr>
            <a:r>
              <a:rPr lang="en-US" sz="300" dirty="0"/>
              <a:t>Alopecia </a:t>
            </a:r>
            <a:r>
              <a:rPr lang="en-US" sz="300" dirty="0" err="1"/>
              <a:t>areata</a:t>
            </a:r>
            <a:endParaRPr lang="en-US" sz="300" dirty="0"/>
          </a:p>
          <a:p>
            <a:pPr eaLnBrk="1" hangingPunct="1">
              <a:lnSpc>
                <a:spcPct val="80000"/>
              </a:lnSpc>
              <a:spcBef>
                <a:spcPct val="0"/>
              </a:spcBef>
            </a:pPr>
            <a:r>
              <a:rPr lang="en-US" sz="300" dirty="0">
                <a:ea typeface="ＭＳ Ｐゴシック" pitchFamily="-111" charset="-128"/>
                <a:cs typeface="ＭＳ Ｐゴシック" pitchFamily="-111" charset="-128"/>
              </a:rPr>
              <a:t>Transient myeloproliferative disease</a:t>
            </a:r>
          </a:p>
          <a:p>
            <a:pPr eaLnBrk="1" hangingPunct="1">
              <a:lnSpc>
                <a:spcPct val="80000"/>
              </a:lnSpc>
              <a:spcBef>
                <a:spcPct val="0"/>
              </a:spcBef>
            </a:pPr>
            <a:r>
              <a:rPr lang="en-US" sz="300" dirty="0">
                <a:ea typeface="ＭＳ Ｐゴシック" pitchFamily="-111" charset="-128"/>
                <a:cs typeface="ＭＳ Ｐゴシック" pitchFamily="-111" charset="-128"/>
              </a:rPr>
              <a:t>Leukemia</a:t>
            </a:r>
          </a:p>
          <a:p>
            <a:pPr lvl="1" eaLnBrk="1" hangingPunct="1">
              <a:lnSpc>
                <a:spcPct val="80000"/>
              </a:lnSpc>
              <a:spcBef>
                <a:spcPct val="0"/>
              </a:spcBef>
            </a:pPr>
            <a:r>
              <a:rPr lang="en-US" sz="300" dirty="0"/>
              <a:t>AML</a:t>
            </a:r>
          </a:p>
          <a:p>
            <a:pPr lvl="1" eaLnBrk="1" hangingPunct="1">
              <a:lnSpc>
                <a:spcPct val="80000"/>
              </a:lnSpc>
              <a:spcBef>
                <a:spcPct val="0"/>
              </a:spcBef>
            </a:pPr>
            <a:r>
              <a:rPr lang="en-US" sz="300" dirty="0"/>
              <a:t>ALL</a:t>
            </a:r>
          </a:p>
          <a:p>
            <a:pPr eaLnBrk="1" hangingPunct="1">
              <a:lnSpc>
                <a:spcPct val="80000"/>
              </a:lnSpc>
              <a:spcBef>
                <a:spcPct val="0"/>
              </a:spcBef>
            </a:pPr>
            <a:r>
              <a:rPr lang="en-US" sz="300" dirty="0">
                <a:ea typeface="ＭＳ Ｐゴシック" pitchFamily="-111" charset="-128"/>
                <a:cs typeface="ＭＳ Ｐゴシック" pitchFamily="-111" charset="-128"/>
              </a:rPr>
              <a:t>Collectively responsible for considerable morbidity &amp; mortality</a:t>
            </a:r>
          </a:p>
          <a:p>
            <a:pPr eaLnBrk="1" hangingPunct="1">
              <a:lnSpc>
                <a:spcPct val="80000"/>
              </a:lnSpc>
              <a:spcBef>
                <a:spcPct val="0"/>
              </a:spcBef>
            </a:pPr>
            <a:endParaRPr lang="en-US" sz="300" dirty="0">
              <a:ea typeface="ＭＳ Ｐゴシック" pitchFamily="-111" charset="-128"/>
              <a:cs typeface="ＭＳ Ｐゴシック" pitchFamily="-111" charset="-128"/>
            </a:endParaRPr>
          </a:p>
          <a:p>
            <a:pPr eaLnBrk="1" hangingPunct="1">
              <a:lnSpc>
                <a:spcPct val="80000"/>
              </a:lnSpc>
              <a:spcBef>
                <a:spcPct val="0"/>
              </a:spcBef>
            </a:pPr>
            <a:endParaRPr lang="en-US" sz="300" dirty="0">
              <a:ea typeface="ＭＳ Ｐゴシック" pitchFamily="-111" charset="-128"/>
              <a:cs typeface="ＭＳ Ｐゴシック" pitchFamily="-111" charset="-128"/>
            </a:endParaRPr>
          </a:p>
          <a:p>
            <a:pPr eaLnBrk="1" hangingPunct="1">
              <a:lnSpc>
                <a:spcPct val="80000"/>
              </a:lnSpc>
              <a:spcBef>
                <a:spcPct val="0"/>
              </a:spcBef>
            </a:pPr>
            <a:r>
              <a:rPr lang="en-US" sz="300" dirty="0">
                <a:ea typeface="ＭＳ Ｐゴシック" pitchFamily="-111" charset="-128"/>
                <a:cs typeface="ＭＳ Ｐゴシック" pitchFamily="-111" charset="-128"/>
              </a:rPr>
              <a:t>http://</a:t>
            </a:r>
            <a:r>
              <a:rPr lang="en-US" sz="300" dirty="0" err="1">
                <a:ea typeface="ＭＳ Ｐゴシック" pitchFamily="-111" charset="-128"/>
                <a:cs typeface="ＭＳ Ｐゴシック" pitchFamily="-111" charset="-128"/>
              </a:rPr>
              <a:t>www.intellectualdisability.info</a:t>
            </a:r>
            <a:r>
              <a:rPr lang="en-US" sz="300" dirty="0">
                <a:ea typeface="ＭＳ Ｐゴシック" pitchFamily="-111" charset="-128"/>
                <a:cs typeface="ＭＳ Ｐゴシック" pitchFamily="-111" charset="-128"/>
              </a:rPr>
              <a:t>/physical-health/articles/the-immune-system-in-downs-syndrome</a:t>
            </a:r>
          </a:p>
          <a:p>
            <a:pPr eaLnBrk="1" hangingPunct="1">
              <a:lnSpc>
                <a:spcPct val="80000"/>
              </a:lnSpc>
              <a:spcBef>
                <a:spcPct val="0"/>
              </a:spcBef>
            </a:pPr>
            <a:r>
              <a:rPr lang="en-US" sz="300" dirty="0">
                <a:ea typeface="ＭＳ Ｐゴシック" pitchFamily="-111" charset="-128"/>
                <a:cs typeface="ＭＳ Ｐゴシック" pitchFamily="-111" charset="-128"/>
              </a:rPr>
              <a:t>http://</a:t>
            </a:r>
            <a:r>
              <a:rPr lang="en-US" sz="300" dirty="0" err="1">
                <a:ea typeface="ＭＳ Ｐゴシック" pitchFamily="-111" charset="-128"/>
                <a:cs typeface="ＭＳ Ｐゴシック" pitchFamily="-111" charset="-128"/>
              </a:rPr>
              <a:t>www.globaldownsyndrome.org</a:t>
            </a:r>
            <a:r>
              <a:rPr lang="en-US" sz="300" dirty="0">
                <a:ea typeface="ＭＳ Ｐゴシック" pitchFamily="-111" charset="-128"/>
                <a:cs typeface="ＭＳ Ｐゴシック" pitchFamily="-111" charset="-128"/>
              </a:rPr>
              <a:t>/about-down-syndrome/history-of-down-syndrome/down-syndrome-human-and-civil-rights-timeline/</a:t>
            </a:r>
          </a:p>
          <a:p>
            <a:pPr eaLnBrk="1" hangingPunct="1">
              <a:lnSpc>
                <a:spcPct val="80000"/>
              </a:lnSpc>
              <a:spcBef>
                <a:spcPct val="0"/>
              </a:spcBef>
            </a:pPr>
            <a:endParaRPr lang="en-US" sz="300" dirty="0">
              <a:ea typeface="ＭＳ Ｐゴシック" pitchFamily="-111" charset="-128"/>
              <a:cs typeface="ＭＳ Ｐゴシック" pitchFamily="-111" charset="-128"/>
            </a:endParaRPr>
          </a:p>
          <a:p>
            <a:pPr eaLnBrk="1" hangingPunct="1">
              <a:lnSpc>
                <a:spcPct val="80000"/>
              </a:lnSpc>
              <a:spcBef>
                <a:spcPct val="0"/>
              </a:spcBef>
            </a:pPr>
            <a:r>
              <a:rPr lang="en-US" sz="300" b="1" dirty="0">
                <a:ea typeface="ＭＳ Ｐゴシック" pitchFamily="-111" charset="-128"/>
                <a:cs typeface="ＭＳ Ｐゴシック" pitchFamily="-111" charset="-128"/>
              </a:rPr>
              <a:t>http://</a:t>
            </a:r>
            <a:r>
              <a:rPr lang="en-US" sz="300" b="1" dirty="0" err="1">
                <a:ea typeface="ＭＳ Ｐゴシック" pitchFamily="-111" charset="-128"/>
                <a:cs typeface="ＭＳ Ｐゴシック" pitchFamily="-111" charset="-128"/>
              </a:rPr>
              <a:t>www.ncbi.nlm.nih.gov</a:t>
            </a:r>
            <a:r>
              <a:rPr lang="en-US" sz="300" b="1" dirty="0">
                <a:ea typeface="ＭＳ Ｐゴシック" pitchFamily="-111" charset="-128"/>
                <a:cs typeface="ＭＳ Ｐゴシック" pitchFamily="-111" charset="-128"/>
              </a:rPr>
              <a:t>/</a:t>
            </a:r>
            <a:r>
              <a:rPr lang="en-US" sz="300" b="1" dirty="0" err="1">
                <a:ea typeface="ＭＳ Ｐゴシック" pitchFamily="-111" charset="-128"/>
                <a:cs typeface="ＭＳ Ｐゴシック" pitchFamily="-111" charset="-128"/>
              </a:rPr>
              <a:t>pubmed</a:t>
            </a:r>
            <a:r>
              <a:rPr lang="en-US" sz="300" b="1" dirty="0">
                <a:ea typeface="ＭＳ Ｐゴシック" pitchFamily="-111" charset="-128"/>
                <a:cs typeface="ＭＳ Ｐゴシック" pitchFamily="-111" charset="-128"/>
              </a:rPr>
              <a:t>/23432468</a:t>
            </a:r>
          </a:p>
          <a:p>
            <a:pPr eaLnBrk="1" hangingPunct="1">
              <a:lnSpc>
                <a:spcPct val="80000"/>
              </a:lnSpc>
              <a:spcBef>
                <a:spcPct val="0"/>
              </a:spcBef>
            </a:pPr>
            <a:r>
              <a:rPr lang="en-US" sz="300" b="1" dirty="0">
                <a:ea typeface="ＭＳ Ｐゴシック" pitchFamily="-111" charset="-128"/>
                <a:cs typeface="ＭＳ Ｐゴシック" pitchFamily="-111" charset="-128"/>
              </a:rPr>
              <a:t>Autoimmune disease. People who develop a particular inflammatory disorder known as Hashimoto's thyroiditis have the most common cause of hypothyroidism.</a:t>
            </a:r>
          </a:p>
          <a:p>
            <a:pPr eaLnBrk="1" hangingPunct="1">
              <a:lnSpc>
                <a:spcPct val="80000"/>
              </a:lnSpc>
              <a:spcBef>
                <a:spcPct val="0"/>
              </a:spcBef>
            </a:pPr>
            <a:endParaRPr lang="en-US" sz="300" b="1" dirty="0">
              <a:ea typeface="ＭＳ Ｐゴシック" pitchFamily="-111" charset="-128"/>
              <a:cs typeface="ＭＳ Ｐゴシック" pitchFamily="-111" charset="-128"/>
            </a:endParaRPr>
          </a:p>
          <a:p>
            <a:pPr eaLnBrk="1" hangingPunct="1">
              <a:lnSpc>
                <a:spcPct val="80000"/>
              </a:lnSpc>
              <a:spcBef>
                <a:spcPct val="0"/>
              </a:spcBef>
            </a:pPr>
            <a:r>
              <a:rPr lang="en-US" sz="300" b="1" dirty="0">
                <a:ea typeface="ＭＳ Ｐゴシック" pitchFamily="-111" charset="-128"/>
                <a:cs typeface="ＭＳ Ｐゴシック" pitchFamily="-111" charset="-128"/>
              </a:rPr>
              <a:t>Celiac disease = gluten then small intestine </a:t>
            </a:r>
            <a:r>
              <a:rPr lang="en-US" sz="300" b="1" dirty="0" err="1">
                <a:ea typeface="ＭＳ Ｐゴシック" pitchFamily="-111" charset="-128"/>
                <a:cs typeface="ＭＳ Ｐゴシック" pitchFamily="-111" charset="-128"/>
              </a:rPr>
              <a:t>infammation</a:t>
            </a:r>
            <a:endParaRPr lang="en-US" sz="300" b="1" dirty="0">
              <a:ea typeface="ＭＳ Ｐゴシック" pitchFamily="-111" charset="-128"/>
              <a:cs typeface="ＭＳ Ｐゴシック" pitchFamily="-111" charset="-128"/>
            </a:endParaRPr>
          </a:p>
          <a:p>
            <a:pPr eaLnBrk="1" hangingPunct="1">
              <a:lnSpc>
                <a:spcPct val="80000"/>
              </a:lnSpc>
              <a:spcBef>
                <a:spcPct val="0"/>
              </a:spcBef>
            </a:pPr>
            <a:endParaRPr lang="en-US" sz="300" b="1" dirty="0">
              <a:ea typeface="ＭＳ Ｐゴシック" pitchFamily="-111" charset="-128"/>
              <a:cs typeface="ＭＳ Ｐゴシック" pitchFamily="-111" charset="-128"/>
            </a:endParaRPr>
          </a:p>
          <a:p>
            <a:pPr eaLnBrk="1" hangingPunct="1">
              <a:lnSpc>
                <a:spcPct val="80000"/>
              </a:lnSpc>
              <a:spcBef>
                <a:spcPct val="0"/>
              </a:spcBef>
            </a:pPr>
            <a:r>
              <a:rPr lang="en-US" sz="300" b="1" dirty="0">
                <a:ea typeface="ＭＳ Ｐゴシック" pitchFamily="-111" charset="-128"/>
                <a:cs typeface="ＭＳ Ｐゴシック" pitchFamily="-111" charset="-128"/>
              </a:rPr>
              <a:t>Pancreas</a:t>
            </a:r>
          </a:p>
          <a:p>
            <a:pPr eaLnBrk="1" hangingPunct="1">
              <a:lnSpc>
                <a:spcPct val="80000"/>
              </a:lnSpc>
              <a:spcBef>
                <a:spcPct val="0"/>
              </a:spcBef>
            </a:pPr>
            <a:endParaRPr lang="en-US" sz="300" b="1" dirty="0">
              <a:ea typeface="ＭＳ Ｐゴシック" pitchFamily="-111" charset="-128"/>
              <a:cs typeface="ＭＳ Ｐゴシック" pitchFamily="-111" charset="-128"/>
            </a:endParaRPr>
          </a:p>
          <a:p>
            <a:pPr eaLnBrk="1" hangingPunct="1">
              <a:lnSpc>
                <a:spcPct val="80000"/>
              </a:lnSpc>
              <a:spcBef>
                <a:spcPct val="0"/>
              </a:spcBef>
            </a:pPr>
            <a:r>
              <a:rPr lang="en-US" sz="300" b="1" dirty="0">
                <a:ea typeface="ＭＳ Ｐゴシック" pitchFamily="-111" charset="-128"/>
                <a:cs typeface="ＭＳ Ｐゴシック" pitchFamily="-111" charset="-128"/>
              </a:rPr>
              <a:t>Skin</a:t>
            </a:r>
          </a:p>
          <a:p>
            <a:pPr eaLnBrk="1" hangingPunct="1">
              <a:lnSpc>
                <a:spcPct val="80000"/>
              </a:lnSpc>
              <a:spcBef>
                <a:spcPct val="0"/>
              </a:spcBef>
            </a:pPr>
            <a:endParaRPr lang="en-US" sz="300" b="1" dirty="0">
              <a:ea typeface="ＭＳ Ｐゴシック" pitchFamily="-111" charset="-128"/>
              <a:cs typeface="ＭＳ Ｐゴシック" pitchFamily="-111" charset="-128"/>
            </a:endParaRPr>
          </a:p>
          <a:p>
            <a:pPr eaLnBrk="1" hangingPunct="1">
              <a:lnSpc>
                <a:spcPct val="80000"/>
              </a:lnSpc>
              <a:spcBef>
                <a:spcPct val="0"/>
              </a:spcBef>
            </a:pPr>
            <a:r>
              <a:rPr lang="en-US" sz="300" b="1" dirty="0">
                <a:ea typeface="ＭＳ Ｐゴシック" pitchFamily="-111" charset="-128"/>
                <a:cs typeface="ＭＳ Ｐゴシック" pitchFamily="-111" charset="-128"/>
              </a:rPr>
              <a:t>Thrombocytopenia is a condition in which you have a low blood platelet count.</a:t>
            </a:r>
          </a:p>
          <a:p>
            <a:pPr eaLnBrk="1" hangingPunct="1">
              <a:lnSpc>
                <a:spcPct val="80000"/>
              </a:lnSpc>
              <a:spcBef>
                <a:spcPct val="0"/>
              </a:spcBef>
            </a:pPr>
            <a:endParaRPr lang="en-US" sz="300" b="1" dirty="0">
              <a:ea typeface="ＭＳ Ｐゴシック" pitchFamily="-111" charset="-128"/>
              <a:cs typeface="ＭＳ Ｐゴシック" pitchFamily="-111" charset="-128"/>
            </a:endParaRPr>
          </a:p>
          <a:p>
            <a:pPr eaLnBrk="1" hangingPunct="1">
              <a:lnSpc>
                <a:spcPct val="80000"/>
              </a:lnSpc>
              <a:spcBef>
                <a:spcPct val="0"/>
              </a:spcBef>
            </a:pPr>
            <a:r>
              <a:rPr lang="en-US" sz="300" b="1" dirty="0">
                <a:ea typeface="ＭＳ Ｐゴシック" pitchFamily="-111" charset="-128"/>
                <a:cs typeface="ＭＳ Ｐゴシック" pitchFamily="-111" charset="-128"/>
              </a:rPr>
              <a:t>Transient myeloproliferative disorder (TMD)</a:t>
            </a:r>
          </a:p>
          <a:p>
            <a:pPr eaLnBrk="1" hangingPunct="1">
              <a:lnSpc>
                <a:spcPct val="80000"/>
              </a:lnSpc>
              <a:spcBef>
                <a:spcPct val="0"/>
              </a:spcBef>
            </a:pPr>
            <a:endParaRPr lang="en-US" sz="300" b="1" dirty="0">
              <a:ea typeface="ＭＳ Ｐゴシック" pitchFamily="-111" charset="-128"/>
              <a:cs typeface="ＭＳ Ｐゴシック" pitchFamily="-111" charset="-128"/>
            </a:endParaRPr>
          </a:p>
          <a:p>
            <a:pPr eaLnBrk="1" hangingPunct="1">
              <a:lnSpc>
                <a:spcPct val="80000"/>
              </a:lnSpc>
              <a:spcBef>
                <a:spcPct val="0"/>
              </a:spcBef>
            </a:pPr>
            <a:r>
              <a:rPr lang="en-US" sz="300" b="1" dirty="0">
                <a:ea typeface="ＭＳ Ｐゴシック" pitchFamily="-111" charset="-128"/>
                <a:cs typeface="ＭＳ Ｐゴシック" pitchFamily="-111" charset="-128"/>
              </a:rPr>
              <a:t>Acute myeloid leukemia (AML)</a:t>
            </a:r>
          </a:p>
          <a:p>
            <a:pPr eaLnBrk="1" hangingPunct="1">
              <a:lnSpc>
                <a:spcPct val="80000"/>
              </a:lnSpc>
              <a:spcBef>
                <a:spcPct val="0"/>
              </a:spcBef>
            </a:pPr>
            <a:endParaRPr lang="en-US" sz="300" b="1" dirty="0">
              <a:ea typeface="ＭＳ Ｐゴシック" pitchFamily="-111" charset="-128"/>
              <a:cs typeface="ＭＳ Ｐゴシック" pitchFamily="-111" charset="-128"/>
            </a:endParaRPr>
          </a:p>
          <a:p>
            <a:pPr eaLnBrk="1" hangingPunct="1">
              <a:lnSpc>
                <a:spcPct val="80000"/>
              </a:lnSpc>
              <a:spcBef>
                <a:spcPct val="0"/>
              </a:spcBef>
            </a:pPr>
            <a:r>
              <a:rPr lang="en-US" sz="300" dirty="0">
                <a:ea typeface="ＭＳ Ｐゴシック" pitchFamily="-111" charset="-128"/>
                <a:cs typeface="ＭＳ Ｐゴシック" pitchFamily="-111" charset="-128"/>
              </a:rPr>
              <a:t>Acute </a:t>
            </a:r>
            <a:r>
              <a:rPr lang="en-US" sz="300" dirty="0" err="1">
                <a:ea typeface="ＭＳ Ｐゴシック" pitchFamily="-111" charset="-128"/>
                <a:cs typeface="ＭＳ Ｐゴシック" pitchFamily="-111" charset="-128"/>
              </a:rPr>
              <a:t>megakaryoblastic</a:t>
            </a:r>
            <a:r>
              <a:rPr lang="en-US" sz="300" dirty="0">
                <a:ea typeface="ＭＳ Ｐゴシック" pitchFamily="-111" charset="-128"/>
                <a:cs typeface="ＭＳ Ｐゴシック" pitchFamily="-111" charset="-128"/>
              </a:rPr>
              <a:t> leukemia (</a:t>
            </a:r>
            <a:r>
              <a:rPr lang="en-US" sz="300" b="1" dirty="0">
                <a:ea typeface="ＭＳ Ｐゴシック" pitchFamily="-111" charset="-128"/>
                <a:cs typeface="ＭＳ Ｐゴシック" pitchFamily="-111" charset="-128"/>
              </a:rPr>
              <a:t>AMKL) </a:t>
            </a:r>
          </a:p>
          <a:p>
            <a:pPr eaLnBrk="1" hangingPunct="1">
              <a:lnSpc>
                <a:spcPct val="80000"/>
              </a:lnSpc>
              <a:spcBef>
                <a:spcPct val="0"/>
              </a:spcBef>
            </a:pPr>
            <a:endParaRPr lang="en-US" sz="300" b="1" dirty="0">
              <a:ea typeface="ＭＳ Ｐゴシック" pitchFamily="-111" charset="-128"/>
              <a:cs typeface="ＭＳ Ｐゴシック" pitchFamily="-111" charset="-128"/>
            </a:endParaRPr>
          </a:p>
          <a:p>
            <a:pPr eaLnBrk="1" hangingPunct="1">
              <a:lnSpc>
                <a:spcPct val="80000"/>
              </a:lnSpc>
              <a:spcBef>
                <a:spcPct val="0"/>
              </a:spcBef>
            </a:pPr>
            <a:r>
              <a:rPr lang="en-US" sz="300" dirty="0">
                <a:ea typeface="ＭＳ Ｐゴシック" pitchFamily="-111" charset="-128"/>
                <a:cs typeface="ＭＳ Ｐゴシック" pitchFamily="-111" charset="-128"/>
              </a:rPr>
              <a:t>Visit about obvious ones with the immune system. And say has been cited about immune system differences.</a:t>
            </a:r>
          </a:p>
          <a:p>
            <a:pPr eaLnBrk="1" hangingPunct="1">
              <a:lnSpc>
                <a:spcPct val="80000"/>
              </a:lnSpc>
              <a:spcBef>
                <a:spcPct val="0"/>
              </a:spcBef>
            </a:pPr>
            <a:endParaRPr lang="en-US" sz="300" dirty="0">
              <a:ea typeface="ＭＳ Ｐゴシック" pitchFamily="-111" charset="-128"/>
              <a:cs typeface="ＭＳ Ｐゴシック" pitchFamily="-111" charset="-128"/>
            </a:endParaRPr>
          </a:p>
          <a:p>
            <a:pPr eaLnBrk="1" hangingPunct="1">
              <a:lnSpc>
                <a:spcPct val="80000"/>
              </a:lnSpc>
              <a:spcBef>
                <a:spcPct val="0"/>
              </a:spcBef>
            </a:pPr>
            <a:r>
              <a:rPr lang="en-US" sz="300" dirty="0">
                <a:ea typeface="ＭＳ Ｐゴシック" pitchFamily="-111" charset="-128"/>
                <a:cs typeface="ＭＳ Ｐゴシック" pitchFamily="-111" charset="-128"/>
              </a:rPr>
              <a:t>Make sure to learn which viral infections up and which ones down to elaborate on with IFNs</a:t>
            </a:r>
          </a:p>
          <a:p>
            <a:pPr eaLnBrk="1" hangingPunct="1">
              <a:lnSpc>
                <a:spcPct val="80000"/>
              </a:lnSpc>
              <a:spcBef>
                <a:spcPct val="0"/>
              </a:spcBef>
            </a:pPr>
            <a:endParaRPr lang="en-US" sz="300" dirty="0">
              <a:ea typeface="ＭＳ Ｐゴシック" pitchFamily="-111" charset="-128"/>
              <a:cs typeface="ＭＳ Ｐゴシック" pitchFamily="-111" charset="-128"/>
            </a:endParaRPr>
          </a:p>
          <a:p>
            <a:pPr eaLnBrk="1" hangingPunct="1">
              <a:lnSpc>
                <a:spcPct val="80000"/>
              </a:lnSpc>
              <a:spcBef>
                <a:spcPct val="0"/>
              </a:spcBef>
            </a:pPr>
            <a:r>
              <a:rPr lang="en-US" sz="300" dirty="0">
                <a:ea typeface="ＭＳ Ｐゴシック" pitchFamily="-111" charset="-128"/>
                <a:cs typeface="ＭＳ Ｐゴシック" pitchFamily="-111" charset="-128"/>
              </a:rPr>
              <a:t>Down syndrome (DS), caused by </a:t>
            </a:r>
            <a:r>
              <a:rPr lang="en-US" sz="300" u="sng" dirty="0">
                <a:ea typeface="ＭＳ Ｐゴシック" pitchFamily="-111" charset="-128"/>
                <a:cs typeface="ＭＳ Ｐゴシック" pitchFamily="-111" charset="-128"/>
              </a:rPr>
              <a:t>the presence of </a:t>
            </a:r>
            <a:r>
              <a:rPr lang="en-US" sz="300" dirty="0">
                <a:ea typeface="ＭＳ Ｐゴシック" pitchFamily="-111" charset="-128"/>
                <a:cs typeface="ＭＳ Ｐゴシック" pitchFamily="-111" charset="-128"/>
              </a:rPr>
              <a:t>three copies of chr21, is the most common </a:t>
            </a:r>
            <a:r>
              <a:rPr lang="en-US" sz="300" u="sng" dirty="0">
                <a:ea typeface="ＭＳ Ｐゴシック" pitchFamily="-111" charset="-128"/>
                <a:cs typeface="ＭＳ Ｐゴシック" pitchFamily="-111" charset="-128"/>
              </a:rPr>
              <a:t>chromosomal abnormality</a:t>
            </a:r>
            <a:r>
              <a:rPr lang="en-US" sz="300" dirty="0">
                <a:ea typeface="ＭＳ Ｐゴシック" pitchFamily="-111" charset="-128"/>
                <a:cs typeface="ＭＳ Ｐゴシック" pitchFamily="-111" charset="-128"/>
              </a:rPr>
              <a:t> in the </a:t>
            </a:r>
            <a:r>
              <a:rPr lang="en-US" sz="300" u="sng" dirty="0">
                <a:ea typeface="ＭＳ Ｐゴシック" pitchFamily="-111" charset="-128"/>
                <a:cs typeface="ＭＳ Ｐゴシック" pitchFamily="-111" charset="-128"/>
              </a:rPr>
              <a:t>human population</a:t>
            </a:r>
            <a:r>
              <a:rPr lang="en-US" sz="300" dirty="0">
                <a:ea typeface="ＭＳ Ｐゴシック" pitchFamily="-111" charset="-128"/>
                <a:cs typeface="ＭＳ Ｐゴシック" pitchFamily="-111" charset="-128"/>
              </a:rPr>
              <a:t> (approximately 1 in 700 live births) (1). Individuals born with trisomy 21 (T21) endure intellectual disabilities, heart defects, hearing impairments, and other health problems. Interestingly, while T21 strongly predisposes individuals to many diseases such as Alzheimer</a:t>
            </a:r>
            <a:r>
              <a:rPr lang="en-US" sz="300" u="sng" dirty="0">
                <a:ea typeface="ＭＳ Ｐゴシック" pitchFamily="-111" charset="-128"/>
                <a:cs typeface="ＭＳ Ｐゴシック" pitchFamily="-111" charset="-128"/>
              </a:rPr>
              <a:t>’</a:t>
            </a:r>
            <a:r>
              <a:rPr lang="en-US" sz="300" dirty="0">
                <a:ea typeface="ＭＳ Ｐゴシック" pitchFamily="-111" charset="-128"/>
                <a:cs typeface="ＭＳ Ｐゴシック" pitchFamily="-111" charset="-128"/>
              </a:rPr>
              <a:t>s</a:t>
            </a:r>
            <a:r>
              <a:rPr lang="en-US" sz="300" u="sng" dirty="0">
                <a:ea typeface="ＭＳ Ｐゴシック" pitchFamily="-111" charset="-128"/>
                <a:cs typeface="ＭＳ Ｐゴシック" pitchFamily="-111" charset="-128"/>
              </a:rPr>
              <a:t> disease</a:t>
            </a:r>
            <a:r>
              <a:rPr lang="en-US" sz="300" dirty="0">
                <a:ea typeface="ＭＳ Ｐゴシック" pitchFamily="-111" charset="-128"/>
                <a:cs typeface="ＭＳ Ｐゴシック" pitchFamily="-111" charset="-128"/>
              </a:rPr>
              <a:t>, leukemia, and autoimmune disorders, evidence also suggests that this genetic disorder protects</a:t>
            </a:r>
            <a:r>
              <a:rPr lang="en-US" sz="300" u="sng" dirty="0">
                <a:ea typeface="ＭＳ Ｐゴシック" pitchFamily="-111" charset="-128"/>
                <a:cs typeface="ＭＳ Ｐゴシック" pitchFamily="-111" charset="-128"/>
              </a:rPr>
              <a:t> them</a:t>
            </a:r>
            <a:r>
              <a:rPr lang="en-US" sz="300" dirty="0">
                <a:ea typeface="ＭＳ Ｐゴシック" pitchFamily="-111" charset="-128"/>
                <a:cs typeface="ＭＳ Ｐゴシック" pitchFamily="-111" charset="-128"/>
              </a:rPr>
              <a:t> from other diseases such as solid tumor</a:t>
            </a:r>
            <a:r>
              <a:rPr lang="en-US" sz="300" u="sng" dirty="0">
                <a:ea typeface="ＭＳ Ｐゴシック" pitchFamily="-111" charset="-128"/>
                <a:cs typeface="ＭＳ Ｐゴシック" pitchFamily="-111" charset="-128"/>
              </a:rPr>
              <a:t>s</a:t>
            </a:r>
            <a:r>
              <a:rPr lang="en-US" sz="300" dirty="0">
                <a:ea typeface="ＭＳ Ｐゴシック" pitchFamily="-111" charset="-128"/>
                <a:cs typeface="ＭＳ Ｐゴシック" pitchFamily="-111" charset="-128"/>
              </a:rPr>
              <a:t> (1-6). Despite the potential for studies of T21 to positively impact those with T21, as well as many among the general population who also suffer from these diseases, mechanisms underlying the protective and harmful effects of T21 on disease susceptibility are poorly understood. </a:t>
            </a:r>
          </a:p>
          <a:p>
            <a:pPr eaLnBrk="1" hangingPunct="1">
              <a:lnSpc>
                <a:spcPct val="80000"/>
              </a:lnSpc>
              <a:spcBef>
                <a:spcPct val="0"/>
              </a:spcBef>
            </a:pPr>
            <a:endParaRPr lang="en-US" sz="300" dirty="0">
              <a:ea typeface="ＭＳ Ｐゴシック" pitchFamily="-111" charset="-128"/>
              <a:cs typeface="ＭＳ Ｐゴシック" pitchFamily="-111" charset="-128"/>
            </a:endParaRPr>
          </a:p>
          <a:p>
            <a:pPr eaLnBrk="1" hangingPunct="1">
              <a:lnSpc>
                <a:spcPct val="80000"/>
              </a:lnSpc>
              <a:spcBef>
                <a:spcPct val="0"/>
              </a:spcBef>
            </a:pPr>
            <a:endParaRPr lang="en-US" sz="300" dirty="0">
              <a:ea typeface="ＭＳ Ｐゴシック" pitchFamily="-111" charset="-128"/>
              <a:cs typeface="ＭＳ Ｐゴシック" pitchFamily="-111" charset="-128"/>
            </a:endParaRPr>
          </a:p>
          <a:p>
            <a:pPr eaLnBrk="1" hangingPunct="1">
              <a:lnSpc>
                <a:spcPct val="80000"/>
              </a:lnSpc>
              <a:spcBef>
                <a:spcPct val="0"/>
              </a:spcBef>
            </a:pPr>
            <a:r>
              <a:rPr lang="en-US" sz="300" dirty="0">
                <a:ea typeface="ＭＳ Ｐゴシック" pitchFamily="-111" charset="-128"/>
                <a:cs typeface="ＭＳ Ｐゴシック" pitchFamily="-111" charset="-128"/>
              </a:rPr>
              <a:t>Down syndrome, caused by </a:t>
            </a:r>
            <a:r>
              <a:rPr lang="en-US" sz="300" u="sng" dirty="0">
                <a:ea typeface="ＭＳ Ｐゴシック" pitchFamily="-111" charset="-128"/>
                <a:cs typeface="ＭＳ Ｐゴシック" pitchFamily="-111" charset="-128"/>
              </a:rPr>
              <a:t>the presence of </a:t>
            </a:r>
            <a:r>
              <a:rPr lang="en-US" sz="300" dirty="0">
                <a:ea typeface="ＭＳ Ｐゴシック" pitchFamily="-111" charset="-128"/>
                <a:cs typeface="ＭＳ Ｐゴシック" pitchFamily="-111" charset="-128"/>
              </a:rPr>
              <a:t>three copies of chr21, is the most common </a:t>
            </a:r>
            <a:r>
              <a:rPr lang="en-US" sz="300" u="sng" dirty="0">
                <a:ea typeface="ＭＳ Ｐゴシック" pitchFamily="-111" charset="-128"/>
                <a:cs typeface="ＭＳ Ｐゴシック" pitchFamily="-111" charset="-128"/>
              </a:rPr>
              <a:t>chromosomal abnormality</a:t>
            </a:r>
            <a:r>
              <a:rPr lang="en-US" sz="300" dirty="0">
                <a:ea typeface="ＭＳ Ｐゴシック" pitchFamily="-111" charset="-128"/>
                <a:cs typeface="ＭＳ Ｐゴシック" pitchFamily="-111" charset="-128"/>
              </a:rPr>
              <a:t> in the </a:t>
            </a:r>
            <a:r>
              <a:rPr lang="en-US" sz="300" u="sng" dirty="0">
                <a:ea typeface="ＭＳ Ｐゴシック" pitchFamily="-111" charset="-128"/>
                <a:cs typeface="ＭＳ Ｐゴシック" pitchFamily="-111" charset="-128"/>
              </a:rPr>
              <a:t>human population</a:t>
            </a:r>
            <a:r>
              <a:rPr lang="en-US" sz="300" dirty="0">
                <a:ea typeface="ＭＳ Ｐゴシック" pitchFamily="-111" charset="-128"/>
                <a:cs typeface="ＭＳ Ｐゴシック" pitchFamily="-111" charset="-128"/>
              </a:rPr>
              <a:t> (approximately 1 in 700 live births) (1). Individuals born with Trisomy 21 (T21) endure intellectual disabilities, heart defects, hearing impairments, and other health problems. Interestingly, while T21 strongly predisposes individuals to many diseases such as Alzheimer</a:t>
            </a:r>
            <a:r>
              <a:rPr lang="en-US" sz="300" u="sng" dirty="0">
                <a:ea typeface="ＭＳ Ｐゴシック" pitchFamily="-111" charset="-128"/>
                <a:cs typeface="ＭＳ Ｐゴシック" pitchFamily="-111" charset="-128"/>
              </a:rPr>
              <a:t>’</a:t>
            </a:r>
            <a:r>
              <a:rPr lang="en-US" sz="300" dirty="0">
                <a:ea typeface="ＭＳ Ｐゴシック" pitchFamily="-111" charset="-128"/>
                <a:cs typeface="ＭＳ Ｐゴシック" pitchFamily="-111" charset="-128"/>
              </a:rPr>
              <a:t>s</a:t>
            </a:r>
            <a:r>
              <a:rPr lang="en-US" sz="300" u="sng" dirty="0">
                <a:ea typeface="ＭＳ Ｐゴシック" pitchFamily="-111" charset="-128"/>
                <a:cs typeface="ＭＳ Ｐゴシック" pitchFamily="-111" charset="-128"/>
              </a:rPr>
              <a:t> disease</a:t>
            </a:r>
            <a:r>
              <a:rPr lang="en-US" sz="300" dirty="0">
                <a:ea typeface="ＭＳ Ｐゴシック" pitchFamily="-111" charset="-128"/>
                <a:cs typeface="ＭＳ Ｐゴシック" pitchFamily="-111" charset="-128"/>
              </a:rPr>
              <a:t>, leukemia, and autoimmune disorders, evidence also suggests that this genetic disorder protects</a:t>
            </a:r>
            <a:r>
              <a:rPr lang="en-US" sz="300" u="sng" dirty="0">
                <a:ea typeface="ＭＳ Ｐゴシック" pitchFamily="-111" charset="-128"/>
                <a:cs typeface="ＭＳ Ｐゴシック" pitchFamily="-111" charset="-128"/>
              </a:rPr>
              <a:t> them</a:t>
            </a:r>
            <a:r>
              <a:rPr lang="en-US" sz="300" dirty="0">
                <a:ea typeface="ＭＳ Ｐゴシック" pitchFamily="-111" charset="-128"/>
                <a:cs typeface="ＭＳ Ｐゴシック" pitchFamily="-111" charset="-128"/>
              </a:rPr>
              <a:t> from other diseases such as solid tumor</a:t>
            </a:r>
            <a:r>
              <a:rPr lang="en-US" sz="300" u="sng" dirty="0">
                <a:ea typeface="ＭＳ Ｐゴシック" pitchFamily="-111" charset="-128"/>
                <a:cs typeface="ＭＳ Ｐゴシック" pitchFamily="-111" charset="-128"/>
              </a:rPr>
              <a:t>s</a:t>
            </a:r>
            <a:r>
              <a:rPr lang="en-US" sz="300" dirty="0">
                <a:ea typeface="ＭＳ Ｐゴシック" pitchFamily="-111" charset="-128"/>
                <a:cs typeface="ＭＳ Ｐゴシック" pitchFamily="-111" charset="-128"/>
              </a:rPr>
              <a:t> (1-6). For instance, T21 children have a 10- to 20-fold increased risk of leukemia, particularly B cell precursor acute lymphoblastic leukemia (B-ALL) (7, 8). Despite the potential for studies of T21 to positively impact those with T21, as well as many among the general population who also suffer from these diseases, mechanisms underlying the protective and harmful effects of T21 on disease susceptibility are poorly understood. </a:t>
            </a:r>
          </a:p>
          <a:p>
            <a:pPr eaLnBrk="1" hangingPunct="1">
              <a:lnSpc>
                <a:spcPct val="80000"/>
              </a:lnSpc>
              <a:spcBef>
                <a:spcPct val="0"/>
              </a:spcBef>
            </a:pPr>
            <a:endParaRPr lang="en-US" sz="300" dirty="0">
              <a:ea typeface="ＭＳ Ｐゴシック" pitchFamily="-111" charset="-128"/>
              <a:cs typeface="ＭＳ Ｐゴシック" pitchFamily="-111" charset="-128"/>
            </a:endParaRPr>
          </a:p>
          <a:p>
            <a:pPr eaLnBrk="1" hangingPunct="1">
              <a:lnSpc>
                <a:spcPct val="80000"/>
              </a:lnSpc>
              <a:spcBef>
                <a:spcPct val="0"/>
              </a:spcBef>
            </a:pPr>
            <a:endParaRPr lang="en-US" sz="300" dirty="0">
              <a:ea typeface="ＭＳ Ｐゴシック" pitchFamily="-111" charset="-128"/>
              <a:cs typeface="ＭＳ Ｐゴシック" pitchFamily="-111" charset="-128"/>
            </a:endParaRPr>
          </a:p>
          <a:p>
            <a:pPr eaLnBrk="1" hangingPunct="1">
              <a:lnSpc>
                <a:spcPct val="80000"/>
              </a:lnSpc>
              <a:spcBef>
                <a:spcPct val="0"/>
              </a:spcBef>
            </a:pPr>
            <a:endParaRPr lang="en-US" sz="300" dirty="0">
              <a:ea typeface="ＭＳ Ｐゴシック" pitchFamily="-111" charset="-128"/>
              <a:cs typeface="ＭＳ Ｐゴシック" pitchFamily="-111" charset="-128"/>
            </a:endParaRPr>
          </a:p>
          <a:p>
            <a:pPr eaLnBrk="1" hangingPunct="1">
              <a:lnSpc>
                <a:spcPct val="80000"/>
              </a:lnSpc>
              <a:spcBef>
                <a:spcPct val="0"/>
              </a:spcBef>
            </a:pPr>
            <a:r>
              <a:rPr lang="en-US" sz="300" dirty="0">
                <a:ea typeface="ＭＳ Ｐゴシック" pitchFamily="-111" charset="-128"/>
                <a:cs typeface="ＭＳ Ｐゴシック" pitchFamily="-111" charset="-128"/>
              </a:rPr>
              <a:t>Visit about obvious ones with the immune system. And say has been cited about immune system differences.</a:t>
            </a:r>
          </a:p>
          <a:p>
            <a:pPr eaLnBrk="1" hangingPunct="1">
              <a:lnSpc>
                <a:spcPct val="80000"/>
              </a:lnSpc>
              <a:spcBef>
                <a:spcPct val="0"/>
              </a:spcBef>
            </a:pPr>
            <a:endParaRPr lang="en-US" sz="300" dirty="0">
              <a:ea typeface="ＭＳ Ｐゴシック" pitchFamily="-111" charset="-128"/>
              <a:cs typeface="ＭＳ Ｐゴシック" pitchFamily="-111" charset="-128"/>
            </a:endParaRPr>
          </a:p>
          <a:p>
            <a:pPr eaLnBrk="1" hangingPunct="1">
              <a:lnSpc>
                <a:spcPct val="80000"/>
              </a:lnSpc>
              <a:spcBef>
                <a:spcPct val="0"/>
              </a:spcBef>
            </a:pPr>
            <a:r>
              <a:rPr lang="en-US" sz="300" dirty="0">
                <a:ea typeface="ＭＳ Ｐゴシック" pitchFamily="-111" charset="-128"/>
                <a:cs typeface="ＭＳ Ｐゴシック" pitchFamily="-111" charset="-128"/>
              </a:rPr>
              <a:t>Make sure to learn which viral infections up and which ones down to elaborate on with IFNs</a:t>
            </a:r>
          </a:p>
          <a:p>
            <a:pPr eaLnBrk="1" hangingPunct="1">
              <a:lnSpc>
                <a:spcPct val="80000"/>
              </a:lnSpc>
              <a:spcBef>
                <a:spcPct val="0"/>
              </a:spcBef>
            </a:pPr>
            <a:endParaRPr lang="en-US" sz="300" dirty="0">
              <a:ea typeface="ＭＳ Ｐゴシック" pitchFamily="-111" charset="-128"/>
              <a:cs typeface="ＭＳ Ｐゴシック" pitchFamily="-111" charset="-128"/>
            </a:endParaRPr>
          </a:p>
          <a:p>
            <a:pPr eaLnBrk="1" hangingPunct="1">
              <a:lnSpc>
                <a:spcPct val="80000"/>
              </a:lnSpc>
              <a:spcBef>
                <a:spcPct val="0"/>
              </a:spcBef>
            </a:pPr>
            <a:r>
              <a:rPr lang="en-US" sz="300" dirty="0">
                <a:ea typeface="ＭＳ Ｐゴシック" pitchFamily="-111" charset="-128"/>
                <a:cs typeface="ＭＳ Ｐゴシック" pitchFamily="-111" charset="-128"/>
              </a:rPr>
              <a:t>Down syndrome (DS), caused by </a:t>
            </a:r>
            <a:r>
              <a:rPr lang="en-US" sz="300" u="sng" dirty="0">
                <a:ea typeface="ＭＳ Ｐゴシック" pitchFamily="-111" charset="-128"/>
                <a:cs typeface="ＭＳ Ｐゴシック" pitchFamily="-111" charset="-128"/>
              </a:rPr>
              <a:t>the presence of </a:t>
            </a:r>
            <a:r>
              <a:rPr lang="en-US" sz="300" dirty="0">
                <a:ea typeface="ＭＳ Ｐゴシック" pitchFamily="-111" charset="-128"/>
                <a:cs typeface="ＭＳ Ｐゴシック" pitchFamily="-111" charset="-128"/>
              </a:rPr>
              <a:t>three copies of chr21, is the most common </a:t>
            </a:r>
            <a:r>
              <a:rPr lang="en-US" sz="300" u="sng" dirty="0">
                <a:ea typeface="ＭＳ Ｐゴシック" pitchFamily="-111" charset="-128"/>
                <a:cs typeface="ＭＳ Ｐゴシック" pitchFamily="-111" charset="-128"/>
              </a:rPr>
              <a:t>chromosomal abnormality</a:t>
            </a:r>
            <a:r>
              <a:rPr lang="en-US" sz="300" dirty="0">
                <a:ea typeface="ＭＳ Ｐゴシック" pitchFamily="-111" charset="-128"/>
                <a:cs typeface="ＭＳ Ｐゴシック" pitchFamily="-111" charset="-128"/>
              </a:rPr>
              <a:t> in the </a:t>
            </a:r>
            <a:r>
              <a:rPr lang="en-US" sz="300" u="sng" dirty="0">
                <a:ea typeface="ＭＳ Ｐゴシック" pitchFamily="-111" charset="-128"/>
                <a:cs typeface="ＭＳ Ｐゴシック" pitchFamily="-111" charset="-128"/>
              </a:rPr>
              <a:t>human population</a:t>
            </a:r>
            <a:r>
              <a:rPr lang="en-US" sz="300" dirty="0">
                <a:ea typeface="ＭＳ Ｐゴシック" pitchFamily="-111" charset="-128"/>
                <a:cs typeface="ＭＳ Ｐゴシック" pitchFamily="-111" charset="-128"/>
              </a:rPr>
              <a:t> (approximately 1 in 700 live births) (1). Individuals born with trisomy 21 (T21) endure intellectual disabilities, heart defects, hearing impairments, and other health problems. Interestingly, while T21 strongly predisposes individuals to many diseases such as Alzheimer</a:t>
            </a:r>
            <a:r>
              <a:rPr lang="en-US" sz="300" u="sng" dirty="0">
                <a:ea typeface="ＭＳ Ｐゴシック" pitchFamily="-111" charset="-128"/>
                <a:cs typeface="ＭＳ Ｐゴシック" pitchFamily="-111" charset="-128"/>
              </a:rPr>
              <a:t>’</a:t>
            </a:r>
            <a:r>
              <a:rPr lang="en-US" sz="300" dirty="0">
                <a:ea typeface="ＭＳ Ｐゴシック" pitchFamily="-111" charset="-128"/>
                <a:cs typeface="ＭＳ Ｐゴシック" pitchFamily="-111" charset="-128"/>
              </a:rPr>
              <a:t>s</a:t>
            </a:r>
            <a:r>
              <a:rPr lang="en-US" sz="300" u="sng" dirty="0">
                <a:ea typeface="ＭＳ Ｐゴシック" pitchFamily="-111" charset="-128"/>
                <a:cs typeface="ＭＳ Ｐゴシック" pitchFamily="-111" charset="-128"/>
              </a:rPr>
              <a:t> disease</a:t>
            </a:r>
            <a:r>
              <a:rPr lang="en-US" sz="300" dirty="0">
                <a:ea typeface="ＭＳ Ｐゴシック" pitchFamily="-111" charset="-128"/>
                <a:cs typeface="ＭＳ Ｐゴシック" pitchFamily="-111" charset="-128"/>
              </a:rPr>
              <a:t>, leukemia, and autoimmune disorders, evidence also suggests that this genetic disorder protects</a:t>
            </a:r>
            <a:r>
              <a:rPr lang="en-US" sz="300" u="sng" dirty="0">
                <a:ea typeface="ＭＳ Ｐゴシック" pitchFamily="-111" charset="-128"/>
                <a:cs typeface="ＭＳ Ｐゴシック" pitchFamily="-111" charset="-128"/>
              </a:rPr>
              <a:t> them</a:t>
            </a:r>
            <a:r>
              <a:rPr lang="en-US" sz="300" dirty="0">
                <a:ea typeface="ＭＳ Ｐゴシック" pitchFamily="-111" charset="-128"/>
                <a:cs typeface="ＭＳ Ｐゴシック" pitchFamily="-111" charset="-128"/>
              </a:rPr>
              <a:t> from other diseases such as solid tumor</a:t>
            </a:r>
            <a:r>
              <a:rPr lang="en-US" sz="300" u="sng" dirty="0">
                <a:ea typeface="ＭＳ Ｐゴシック" pitchFamily="-111" charset="-128"/>
                <a:cs typeface="ＭＳ Ｐゴシック" pitchFamily="-111" charset="-128"/>
              </a:rPr>
              <a:t>s</a:t>
            </a:r>
            <a:r>
              <a:rPr lang="en-US" sz="300" dirty="0">
                <a:ea typeface="ＭＳ Ｐゴシック" pitchFamily="-111" charset="-128"/>
                <a:cs typeface="ＭＳ Ｐゴシック" pitchFamily="-111" charset="-128"/>
              </a:rPr>
              <a:t> (1-6). Despite the potential for studies of T21 to positively impact those with T21, as well as many among the general population who also suffer from these diseases, mechanisms underlying the protective and harmful effects of T21 on disease susceptibility are poorly understood. </a:t>
            </a:r>
          </a:p>
          <a:p>
            <a:pPr eaLnBrk="1" hangingPunct="1">
              <a:lnSpc>
                <a:spcPct val="80000"/>
              </a:lnSpc>
              <a:spcBef>
                <a:spcPct val="0"/>
              </a:spcBef>
            </a:pPr>
            <a:endParaRPr lang="en-US" sz="300" dirty="0">
              <a:ea typeface="ＭＳ Ｐゴシック" pitchFamily="-111" charset="-128"/>
              <a:cs typeface="ＭＳ Ｐゴシック" pitchFamily="-111" charset="-128"/>
            </a:endParaRPr>
          </a:p>
          <a:p>
            <a:pPr eaLnBrk="1" hangingPunct="1">
              <a:lnSpc>
                <a:spcPct val="80000"/>
              </a:lnSpc>
              <a:spcBef>
                <a:spcPct val="0"/>
              </a:spcBef>
            </a:pPr>
            <a:endParaRPr lang="en-US" sz="300" dirty="0">
              <a:ea typeface="ＭＳ Ｐゴシック" pitchFamily="-111" charset="-128"/>
              <a:cs typeface="ＭＳ Ｐゴシック" pitchFamily="-111" charset="-128"/>
            </a:endParaRPr>
          </a:p>
          <a:p>
            <a:pPr eaLnBrk="1" hangingPunct="1">
              <a:lnSpc>
                <a:spcPct val="80000"/>
              </a:lnSpc>
              <a:spcBef>
                <a:spcPct val="0"/>
              </a:spcBef>
            </a:pPr>
            <a:r>
              <a:rPr lang="en-US" sz="300" dirty="0">
                <a:ea typeface="ＭＳ Ｐゴシック" pitchFamily="-111" charset="-128"/>
                <a:cs typeface="ＭＳ Ｐゴシック" pitchFamily="-111" charset="-128"/>
              </a:rPr>
              <a:t>Down syndrome, caused by </a:t>
            </a:r>
            <a:r>
              <a:rPr lang="en-US" sz="300" u="sng" dirty="0">
                <a:ea typeface="ＭＳ Ｐゴシック" pitchFamily="-111" charset="-128"/>
                <a:cs typeface="ＭＳ Ｐゴシック" pitchFamily="-111" charset="-128"/>
              </a:rPr>
              <a:t>the presence of </a:t>
            </a:r>
            <a:r>
              <a:rPr lang="en-US" sz="300" dirty="0">
                <a:ea typeface="ＭＳ Ｐゴシック" pitchFamily="-111" charset="-128"/>
                <a:cs typeface="ＭＳ Ｐゴシック" pitchFamily="-111" charset="-128"/>
              </a:rPr>
              <a:t>three copies of chr21, is the most common </a:t>
            </a:r>
            <a:r>
              <a:rPr lang="en-US" sz="300" u="sng" dirty="0">
                <a:ea typeface="ＭＳ Ｐゴシック" pitchFamily="-111" charset="-128"/>
                <a:cs typeface="ＭＳ Ｐゴシック" pitchFamily="-111" charset="-128"/>
              </a:rPr>
              <a:t>chromosomal abnormality</a:t>
            </a:r>
            <a:r>
              <a:rPr lang="en-US" sz="300" dirty="0">
                <a:ea typeface="ＭＳ Ｐゴシック" pitchFamily="-111" charset="-128"/>
                <a:cs typeface="ＭＳ Ｐゴシック" pitchFamily="-111" charset="-128"/>
              </a:rPr>
              <a:t> in the </a:t>
            </a:r>
            <a:r>
              <a:rPr lang="en-US" sz="300" u="sng" dirty="0">
                <a:ea typeface="ＭＳ Ｐゴシック" pitchFamily="-111" charset="-128"/>
                <a:cs typeface="ＭＳ Ｐゴシック" pitchFamily="-111" charset="-128"/>
              </a:rPr>
              <a:t>human population</a:t>
            </a:r>
            <a:r>
              <a:rPr lang="en-US" sz="300" dirty="0">
                <a:ea typeface="ＭＳ Ｐゴシック" pitchFamily="-111" charset="-128"/>
                <a:cs typeface="ＭＳ Ｐゴシック" pitchFamily="-111" charset="-128"/>
              </a:rPr>
              <a:t> (approximately 1 in 700 live births) (1). Individuals born with Trisomy 21 (T21) endure intellectual disabilities, heart defects, hearing impairments, and other health problems. Interestingly, while T21 strongly predisposes individuals to many diseases such as Alzheimer</a:t>
            </a:r>
            <a:r>
              <a:rPr lang="en-US" sz="300" u="sng" dirty="0">
                <a:ea typeface="ＭＳ Ｐゴシック" pitchFamily="-111" charset="-128"/>
                <a:cs typeface="ＭＳ Ｐゴシック" pitchFamily="-111" charset="-128"/>
              </a:rPr>
              <a:t>’</a:t>
            </a:r>
            <a:r>
              <a:rPr lang="en-US" sz="300" dirty="0">
                <a:ea typeface="ＭＳ Ｐゴシック" pitchFamily="-111" charset="-128"/>
                <a:cs typeface="ＭＳ Ｐゴシック" pitchFamily="-111" charset="-128"/>
              </a:rPr>
              <a:t>s</a:t>
            </a:r>
            <a:r>
              <a:rPr lang="en-US" sz="300" u="sng" dirty="0">
                <a:ea typeface="ＭＳ Ｐゴシック" pitchFamily="-111" charset="-128"/>
                <a:cs typeface="ＭＳ Ｐゴシック" pitchFamily="-111" charset="-128"/>
              </a:rPr>
              <a:t> disease</a:t>
            </a:r>
            <a:r>
              <a:rPr lang="en-US" sz="300" dirty="0">
                <a:ea typeface="ＭＳ Ｐゴシック" pitchFamily="-111" charset="-128"/>
                <a:cs typeface="ＭＳ Ｐゴシック" pitchFamily="-111" charset="-128"/>
              </a:rPr>
              <a:t>, leukemia, and autoimmune disorders, evidence also suggests that this genetic disorder protects</a:t>
            </a:r>
            <a:r>
              <a:rPr lang="en-US" sz="300" u="sng" dirty="0">
                <a:ea typeface="ＭＳ Ｐゴシック" pitchFamily="-111" charset="-128"/>
                <a:cs typeface="ＭＳ Ｐゴシック" pitchFamily="-111" charset="-128"/>
              </a:rPr>
              <a:t> them</a:t>
            </a:r>
            <a:r>
              <a:rPr lang="en-US" sz="300" dirty="0">
                <a:ea typeface="ＭＳ Ｐゴシック" pitchFamily="-111" charset="-128"/>
                <a:cs typeface="ＭＳ Ｐゴシック" pitchFamily="-111" charset="-128"/>
              </a:rPr>
              <a:t> from other diseases such as solid tumor</a:t>
            </a:r>
            <a:r>
              <a:rPr lang="en-US" sz="300" u="sng" dirty="0">
                <a:ea typeface="ＭＳ Ｐゴシック" pitchFamily="-111" charset="-128"/>
                <a:cs typeface="ＭＳ Ｐゴシック" pitchFamily="-111" charset="-128"/>
              </a:rPr>
              <a:t>s</a:t>
            </a:r>
            <a:r>
              <a:rPr lang="en-US" sz="300" dirty="0">
                <a:ea typeface="ＭＳ Ｐゴシック" pitchFamily="-111" charset="-128"/>
                <a:cs typeface="ＭＳ Ｐゴシック" pitchFamily="-111" charset="-128"/>
              </a:rPr>
              <a:t> (1-6). For instance, T21 children have a 10- to 20-fold increased risk of leukemia, particularly B cell precursor acute lymphoblastic leukemia (B-ALL) (7, 8). Despite the potential for studies of T21 to positively impact those with T21, as well as many among the general population who also suffer from these diseases, mechanisms underlying the protective and harmful effects of T21 on disease susceptibility are poorly understood. </a:t>
            </a:r>
          </a:p>
          <a:p>
            <a:pPr eaLnBrk="1" hangingPunct="1">
              <a:lnSpc>
                <a:spcPct val="80000"/>
              </a:lnSpc>
              <a:spcBef>
                <a:spcPct val="0"/>
              </a:spcBef>
            </a:pPr>
            <a:endParaRPr lang="en-US" sz="300" dirty="0">
              <a:ea typeface="ＭＳ Ｐゴシック" pitchFamily="-111" charset="-128"/>
              <a:cs typeface="ＭＳ Ｐゴシック" pitchFamily="-111" charset="-128"/>
            </a:endParaRPr>
          </a:p>
          <a:p>
            <a:pPr eaLnBrk="1" hangingPunct="1">
              <a:lnSpc>
                <a:spcPct val="80000"/>
              </a:lnSpc>
              <a:spcBef>
                <a:spcPct val="0"/>
              </a:spcBef>
            </a:pPr>
            <a:endParaRPr lang="en-US" sz="300" dirty="0">
              <a:ea typeface="ＭＳ Ｐゴシック" pitchFamily="-111" charset="-128"/>
              <a:cs typeface="ＭＳ Ｐゴシック" pitchFamily="-111" charset="-128"/>
            </a:endParaRPr>
          </a:p>
          <a:p>
            <a:pPr eaLnBrk="1" hangingPunct="1">
              <a:lnSpc>
                <a:spcPct val="80000"/>
              </a:lnSpc>
              <a:spcBef>
                <a:spcPct val="0"/>
              </a:spcBef>
            </a:pPr>
            <a:endParaRPr lang="en-US" sz="300" dirty="0">
              <a:ea typeface="ＭＳ Ｐゴシック" pitchFamily="-111" charset="-128"/>
              <a:cs typeface="ＭＳ Ｐゴシック" pitchFamily="-111" charset="-128"/>
            </a:endParaRPr>
          </a:p>
          <a:p>
            <a:pPr eaLnBrk="1" hangingPunct="1">
              <a:lnSpc>
                <a:spcPct val="80000"/>
              </a:lnSpc>
              <a:spcBef>
                <a:spcPct val="0"/>
              </a:spcBef>
            </a:pPr>
            <a:r>
              <a:rPr lang="en-US" sz="300" dirty="0">
                <a:ea typeface="ＭＳ Ｐゴシック" pitchFamily="-111" charset="-128"/>
                <a:cs typeface="ＭＳ Ｐゴシック" pitchFamily="-111" charset="-128"/>
              </a:rPr>
              <a:t>Down syndrome, caused by the presence of three copies of chr21, is the most common chromosomal abnormality in the human population (approximately 1 in 700 live births) (1).</a:t>
            </a:r>
          </a:p>
          <a:p>
            <a:pPr eaLnBrk="1" hangingPunct="1">
              <a:lnSpc>
                <a:spcPct val="80000"/>
              </a:lnSpc>
              <a:spcBef>
                <a:spcPct val="0"/>
              </a:spcBef>
            </a:pPr>
            <a:endParaRPr lang="en-US" sz="300" dirty="0">
              <a:ea typeface="ＭＳ Ｐゴシック" pitchFamily="-111" charset="-128"/>
              <a:cs typeface="ＭＳ Ｐゴシック" pitchFamily="-111" charset="-128"/>
            </a:endParaRPr>
          </a:p>
          <a:p>
            <a:pPr eaLnBrk="1" hangingPunct="1">
              <a:lnSpc>
                <a:spcPct val="80000"/>
              </a:lnSpc>
              <a:spcBef>
                <a:spcPct val="0"/>
              </a:spcBef>
            </a:pPr>
            <a:r>
              <a:rPr lang="en-US" sz="300" dirty="0">
                <a:ea typeface="ＭＳ Ｐゴシック" pitchFamily="-111" charset="-128"/>
                <a:cs typeface="ＭＳ Ｐゴシック" pitchFamily="-111" charset="-128"/>
              </a:rPr>
              <a:t>Individuals born with trisomy 21 endure intellectual disabilities, heart defects, hearing impairments, and other health problems.</a:t>
            </a:r>
          </a:p>
          <a:p>
            <a:pPr eaLnBrk="1" hangingPunct="1">
              <a:lnSpc>
                <a:spcPct val="80000"/>
              </a:lnSpc>
              <a:spcBef>
                <a:spcPct val="0"/>
              </a:spcBef>
            </a:pPr>
            <a:endParaRPr lang="en-US" sz="300" dirty="0">
              <a:ea typeface="ＭＳ Ｐゴシック" pitchFamily="-111" charset="-128"/>
              <a:cs typeface="ＭＳ Ｐゴシック" pitchFamily="-111" charset="-128"/>
            </a:endParaRPr>
          </a:p>
          <a:p>
            <a:pPr eaLnBrk="1" hangingPunct="1">
              <a:lnSpc>
                <a:spcPct val="80000"/>
              </a:lnSpc>
              <a:spcBef>
                <a:spcPct val="0"/>
              </a:spcBef>
            </a:pPr>
            <a:r>
              <a:rPr lang="en-US" sz="300" dirty="0">
                <a:ea typeface="ＭＳ Ｐゴシック" pitchFamily="-111" charset="-128"/>
                <a:cs typeface="ＭＳ Ｐゴシック" pitchFamily="-111" charset="-128"/>
              </a:rPr>
              <a:t>Interestingly, while T21 strongly predisposes individuals to many diseases such as Alzheimer’s disease, leukemia, and autoimmune disorders, evidence also suggests that this genetic disorder protects them from other diseases such as solid tumors. </a:t>
            </a:r>
          </a:p>
          <a:p>
            <a:pPr eaLnBrk="1" hangingPunct="1">
              <a:lnSpc>
                <a:spcPct val="80000"/>
              </a:lnSpc>
              <a:spcBef>
                <a:spcPct val="0"/>
              </a:spcBef>
            </a:pPr>
            <a:endParaRPr lang="en-US" sz="300" dirty="0">
              <a:ea typeface="ＭＳ Ｐゴシック" pitchFamily="-111" charset="-128"/>
              <a:cs typeface="ＭＳ Ｐゴシック" pitchFamily="-111" charset="-128"/>
            </a:endParaRPr>
          </a:p>
          <a:p>
            <a:pPr eaLnBrk="1" hangingPunct="1">
              <a:lnSpc>
                <a:spcPct val="80000"/>
              </a:lnSpc>
              <a:spcBef>
                <a:spcPct val="0"/>
              </a:spcBef>
            </a:pPr>
            <a:r>
              <a:rPr lang="en-US" sz="300" dirty="0">
                <a:ea typeface="ＭＳ Ｐゴシック" pitchFamily="-111" charset="-128"/>
                <a:cs typeface="ＭＳ Ｐゴシック" pitchFamily="-111" charset="-128"/>
              </a:rPr>
              <a:t>Despite the potential for studies of T21 to positively impact those with T21, as well as many among the general population who also suffer from these diseases, mechanisms underlying the protective and harmful effects of T21 on disease susceptibility are poorly understood.</a:t>
            </a:r>
          </a:p>
          <a:p>
            <a:pPr eaLnBrk="1" hangingPunct="1">
              <a:lnSpc>
                <a:spcPct val="80000"/>
              </a:lnSpc>
              <a:spcBef>
                <a:spcPct val="0"/>
              </a:spcBef>
            </a:pPr>
            <a:endParaRPr lang="en-US" sz="300" dirty="0">
              <a:ea typeface="ＭＳ Ｐゴシック" pitchFamily="-111" charset="-128"/>
              <a:cs typeface="ＭＳ Ｐゴシック" pitchFamily="-111" charset="-128"/>
            </a:endParaRPr>
          </a:p>
          <a:p>
            <a:pPr eaLnBrk="1" hangingPunct="1">
              <a:lnSpc>
                <a:spcPct val="80000"/>
              </a:lnSpc>
              <a:spcBef>
                <a:spcPct val="0"/>
              </a:spcBef>
            </a:pPr>
            <a:r>
              <a:rPr lang="en-US" sz="300" dirty="0">
                <a:ea typeface="ＭＳ Ｐゴシック" pitchFamily="-111" charset="-128"/>
                <a:cs typeface="ＭＳ Ｐゴシック" pitchFamily="-111" charset="-128"/>
              </a:rPr>
              <a:t>High rates of respiratory infections: Anatomical v. immune deficiency</a:t>
            </a:r>
          </a:p>
          <a:p>
            <a:pPr eaLnBrk="1" hangingPunct="1">
              <a:lnSpc>
                <a:spcPct val="80000"/>
              </a:lnSpc>
              <a:spcBef>
                <a:spcPct val="0"/>
              </a:spcBef>
            </a:pPr>
            <a:r>
              <a:rPr lang="en-US" sz="300" dirty="0">
                <a:ea typeface="ＭＳ Ｐゴシック" pitchFamily="-111" charset="-128"/>
                <a:cs typeface="ＭＳ Ｐゴシック" pitchFamily="-111" charset="-128"/>
              </a:rPr>
              <a:t>Autoimmunity</a:t>
            </a:r>
          </a:p>
          <a:p>
            <a:pPr lvl="1" eaLnBrk="1" hangingPunct="1">
              <a:lnSpc>
                <a:spcPct val="80000"/>
              </a:lnSpc>
              <a:spcBef>
                <a:spcPct val="0"/>
              </a:spcBef>
            </a:pPr>
            <a:r>
              <a:rPr lang="en-US" sz="300" dirty="0"/>
              <a:t>Celiac disease</a:t>
            </a:r>
          </a:p>
          <a:p>
            <a:pPr lvl="1" eaLnBrk="1" hangingPunct="1">
              <a:lnSpc>
                <a:spcPct val="80000"/>
              </a:lnSpc>
              <a:spcBef>
                <a:spcPct val="0"/>
              </a:spcBef>
            </a:pPr>
            <a:r>
              <a:rPr lang="en-US" sz="300" dirty="0"/>
              <a:t>Hypothyroidism</a:t>
            </a:r>
          </a:p>
          <a:p>
            <a:pPr lvl="1" eaLnBrk="1" hangingPunct="1">
              <a:lnSpc>
                <a:spcPct val="80000"/>
              </a:lnSpc>
              <a:spcBef>
                <a:spcPct val="0"/>
              </a:spcBef>
            </a:pPr>
            <a:r>
              <a:rPr lang="en-US" sz="300" dirty="0"/>
              <a:t>Type I diabetes mellitus</a:t>
            </a:r>
          </a:p>
          <a:p>
            <a:pPr lvl="1" eaLnBrk="1" hangingPunct="1">
              <a:lnSpc>
                <a:spcPct val="80000"/>
              </a:lnSpc>
              <a:spcBef>
                <a:spcPct val="0"/>
              </a:spcBef>
            </a:pPr>
            <a:r>
              <a:rPr lang="en-US" sz="300" dirty="0"/>
              <a:t>Alopecia </a:t>
            </a:r>
            <a:r>
              <a:rPr lang="en-US" sz="300" dirty="0" err="1"/>
              <a:t>areata</a:t>
            </a:r>
            <a:endParaRPr lang="en-US" sz="300" dirty="0"/>
          </a:p>
          <a:p>
            <a:pPr eaLnBrk="1" hangingPunct="1">
              <a:lnSpc>
                <a:spcPct val="80000"/>
              </a:lnSpc>
              <a:spcBef>
                <a:spcPct val="0"/>
              </a:spcBef>
            </a:pPr>
            <a:r>
              <a:rPr lang="en-US" sz="300" dirty="0">
                <a:ea typeface="ＭＳ Ｐゴシック" pitchFamily="-111" charset="-128"/>
                <a:cs typeface="ＭＳ Ｐゴシック" pitchFamily="-111" charset="-128"/>
              </a:rPr>
              <a:t>Transient myeloproliferative disease</a:t>
            </a:r>
          </a:p>
          <a:p>
            <a:pPr eaLnBrk="1" hangingPunct="1">
              <a:lnSpc>
                <a:spcPct val="80000"/>
              </a:lnSpc>
              <a:spcBef>
                <a:spcPct val="0"/>
              </a:spcBef>
            </a:pPr>
            <a:r>
              <a:rPr lang="en-US" sz="300" dirty="0">
                <a:ea typeface="ＭＳ Ｐゴシック" pitchFamily="-111" charset="-128"/>
                <a:cs typeface="ＭＳ Ｐゴシック" pitchFamily="-111" charset="-128"/>
              </a:rPr>
              <a:t>Leukemia</a:t>
            </a:r>
          </a:p>
          <a:p>
            <a:pPr lvl="1" eaLnBrk="1" hangingPunct="1">
              <a:lnSpc>
                <a:spcPct val="80000"/>
              </a:lnSpc>
              <a:spcBef>
                <a:spcPct val="0"/>
              </a:spcBef>
            </a:pPr>
            <a:r>
              <a:rPr lang="en-US" sz="300" dirty="0"/>
              <a:t>AML</a:t>
            </a:r>
          </a:p>
          <a:p>
            <a:pPr lvl="1" eaLnBrk="1" hangingPunct="1">
              <a:lnSpc>
                <a:spcPct val="80000"/>
              </a:lnSpc>
              <a:spcBef>
                <a:spcPct val="0"/>
              </a:spcBef>
            </a:pPr>
            <a:r>
              <a:rPr lang="en-US" sz="300" dirty="0"/>
              <a:t>ALL</a:t>
            </a:r>
          </a:p>
          <a:p>
            <a:pPr eaLnBrk="1" hangingPunct="1">
              <a:lnSpc>
                <a:spcPct val="80000"/>
              </a:lnSpc>
              <a:spcBef>
                <a:spcPct val="0"/>
              </a:spcBef>
            </a:pPr>
            <a:r>
              <a:rPr lang="en-US" sz="300" dirty="0">
                <a:ea typeface="ＭＳ Ｐゴシック" pitchFamily="-111" charset="-128"/>
                <a:cs typeface="ＭＳ Ｐゴシック" pitchFamily="-111" charset="-128"/>
              </a:rPr>
              <a:t>Collectively responsible for considerable morbidity &amp; mortality</a:t>
            </a:r>
          </a:p>
        </p:txBody>
      </p:sp>
      <p:sp>
        <p:nvSpPr>
          <p:cNvPr id="24580" name="Slide Number Placeholder 3"/>
          <p:cNvSpPr>
            <a:spLocks noGrp="1"/>
          </p:cNvSpPr>
          <p:nvPr>
            <p:ph type="sldNum" sz="quarter" idx="5"/>
          </p:nvPr>
        </p:nvSpPr>
        <p:spPr bwMode="auto">
          <a:noFill/>
          <a:ln>
            <a:miter lim="800000"/>
            <a:headEnd/>
            <a:tailEnd/>
          </a:ln>
        </p:spPr>
        <p:txBody>
          <a:bodyPr/>
          <a:lstStyle/>
          <a:p>
            <a:fld id="{EA03F94E-F804-B440-AFFD-E399B16C3D9D}" type="slidenum">
              <a:rPr lang="en-US">
                <a:latin typeface="Calibri" pitchFamily="-111" charset="0"/>
              </a:rPr>
              <a:pPr/>
              <a:t>4</a:t>
            </a:fld>
            <a:endParaRPr lang="en-US">
              <a:latin typeface="Calibri" pitchFamily="-111" charset="0"/>
            </a:endParaRPr>
          </a:p>
        </p:txBody>
      </p:sp>
    </p:spTree>
    <p:extLst>
      <p:ext uri="{BB962C8B-B14F-4D97-AF65-F5344CB8AC3E}">
        <p14:creationId xmlns:p14="http://schemas.microsoft.com/office/powerpoint/2010/main" val="3504939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A8E725-05AD-8E48-886F-53EA5A82641E}" type="slidenum">
              <a:rPr lang="en-US" smtClean="0"/>
              <a:t>5</a:t>
            </a:fld>
            <a:endParaRPr lang="en-US"/>
          </a:p>
        </p:txBody>
      </p:sp>
    </p:spTree>
    <p:extLst>
      <p:ext uri="{BB962C8B-B14F-4D97-AF65-F5344CB8AC3E}">
        <p14:creationId xmlns:p14="http://schemas.microsoft.com/office/powerpoint/2010/main" val="3316518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panose="020B0604020202020204" pitchFamily="34" charset="0"/>
                <a:ea typeface="ＭＳ Ｐゴシック" charset="0"/>
                <a:cs typeface="Arial" panose="020B0604020202020204" pitchFamily="34" charset="0"/>
              </a:rPr>
              <a:t>The unfortunate reality is we know very little about how this third copy of chr21 ultimately leads to the condition known as DS, from the hallmark developmental phenotypes, intellectual disability, and this different disease spectrum. The field has largely focused on studying chr21 genes, of which there are 200-300, for decades, but we still have this black box where we don’t understand how we get from point A to point B. So we wanted to take an unbiased approach to try to open up this black box and understand what causes this different disease spectrum in people with DS. Our thinking is that if we can decipher this, we can hugely benefit not only the 400K people with DS in the US, but also millions of other typical people affected by ALL of these conditions which are clearly somehow modulated by the presence of an extra copy of chr21.</a:t>
            </a:r>
          </a:p>
          <a:p>
            <a:endParaRPr lang="en-US"/>
          </a:p>
        </p:txBody>
      </p:sp>
      <p:sp>
        <p:nvSpPr>
          <p:cNvPr id="4" name="Slide Number Placeholder 3"/>
          <p:cNvSpPr>
            <a:spLocks noGrp="1"/>
          </p:cNvSpPr>
          <p:nvPr>
            <p:ph type="sldNum" sz="quarter" idx="5"/>
          </p:nvPr>
        </p:nvSpPr>
        <p:spPr/>
        <p:txBody>
          <a:bodyPr/>
          <a:lstStyle/>
          <a:p>
            <a:fld id="{06161BA6-423F-A94E-9174-130656863806}" type="slidenum">
              <a:rPr lang="en-US" smtClean="0"/>
              <a:t>6</a:t>
            </a:fld>
            <a:endParaRPr lang="en-US"/>
          </a:p>
        </p:txBody>
      </p:sp>
    </p:spTree>
    <p:extLst>
      <p:ext uri="{BB962C8B-B14F-4D97-AF65-F5344CB8AC3E}">
        <p14:creationId xmlns:p14="http://schemas.microsoft.com/office/powerpoint/2010/main" val="2288531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can also list the obvious if useful – nothing that hurts, could harm or is impossible!</a:t>
            </a:r>
          </a:p>
          <a:p>
            <a:endParaRPr lang="en-US" dirty="0"/>
          </a:p>
        </p:txBody>
      </p:sp>
      <p:sp>
        <p:nvSpPr>
          <p:cNvPr id="4" name="Slide Number Placeholder 3"/>
          <p:cNvSpPr>
            <a:spLocks noGrp="1"/>
          </p:cNvSpPr>
          <p:nvPr>
            <p:ph type="sldNum" sz="quarter" idx="5"/>
          </p:nvPr>
        </p:nvSpPr>
        <p:spPr/>
        <p:txBody>
          <a:bodyPr/>
          <a:lstStyle/>
          <a:p>
            <a:fld id="{06161BA6-423F-A94E-9174-130656863806}" type="slidenum">
              <a:rPr lang="en-US" smtClean="0"/>
              <a:t>7</a:t>
            </a:fld>
            <a:endParaRPr lang="en-US"/>
          </a:p>
        </p:txBody>
      </p:sp>
    </p:spTree>
    <p:extLst>
      <p:ext uri="{BB962C8B-B14F-4D97-AF65-F5344CB8AC3E}">
        <p14:creationId xmlns:p14="http://schemas.microsoft.com/office/powerpoint/2010/main" val="2149068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1200" kern="1200">
                <a:solidFill>
                  <a:schemeClr val="tx1"/>
                </a:solidFill>
                <a:effectLst/>
                <a:latin typeface="+mn-lt"/>
                <a:ea typeface="+mn-ea"/>
                <a:cs typeface="+mn-cs"/>
              </a:rPr>
              <a:t>Using HTP example as an entry point explain there is a huge spectrum of research types that people can participate in – from giving blood/samples to participating in a study looking at evidence-based speech interventions for preschool children with DS to participating in a clinical trial where you take drugs/placebo etc.</a:t>
            </a:r>
          </a:p>
          <a:p>
            <a:pPr eaLnBrk="1" hangingPunct="1">
              <a:spcBef>
                <a:spcPct val="0"/>
              </a:spcBef>
            </a:pPr>
            <a:endParaRPr lang="en-US">
              <a:effectLst/>
              <a:ea typeface="ＭＳ Ｐゴシック" pitchFamily="-111" charset="-128"/>
              <a:cs typeface="ＭＳ Ｐゴシック" pitchFamily="-111" charset="-128"/>
            </a:endParaRPr>
          </a:p>
        </p:txBody>
      </p:sp>
      <p:sp>
        <p:nvSpPr>
          <p:cNvPr id="32772" name="Slide Number Placeholder 3"/>
          <p:cNvSpPr>
            <a:spLocks noGrp="1"/>
          </p:cNvSpPr>
          <p:nvPr>
            <p:ph type="sldNum" sz="quarter" idx="5"/>
          </p:nvPr>
        </p:nvSpPr>
        <p:spPr bwMode="auto">
          <a:noFill/>
          <a:ln>
            <a:miter lim="800000"/>
            <a:headEnd/>
            <a:tailEnd/>
          </a:ln>
        </p:spPr>
        <p:txBody>
          <a:bodyPr/>
          <a:lstStyle/>
          <a:p>
            <a:fld id="{9A7AAB02-AD52-FD47-B743-9DF2FC0E1E44}" type="slidenum">
              <a:rPr lang="en-US">
                <a:latin typeface="Calibri" pitchFamily="-111" charset="0"/>
              </a:rPr>
              <a:pPr/>
              <a:t>8</a:t>
            </a:fld>
            <a:endParaRPr lang="en-US">
              <a:latin typeface="Calibri" pitchFamily="-111" charset="0"/>
            </a:endParaRPr>
          </a:p>
        </p:txBody>
      </p:sp>
    </p:spTree>
    <p:extLst>
      <p:ext uri="{BB962C8B-B14F-4D97-AF65-F5344CB8AC3E}">
        <p14:creationId xmlns:p14="http://schemas.microsoft.com/office/powerpoint/2010/main" val="1031954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a:solidFill>
                  <a:schemeClr val="tx1"/>
                </a:solidFill>
                <a:effectLst/>
                <a:latin typeface="+mn-lt"/>
                <a:ea typeface="+mn-ea"/>
                <a:cs typeface="+mn-cs"/>
              </a:rPr>
              <a:t>  For this audience it is very important to emphasize there are essentially TWO reasons people generally participate:</a:t>
            </a: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(1)    To help themselves/person with DS directly – either now or in the future</a:t>
            </a:r>
          </a:p>
          <a:p>
            <a:r>
              <a:rPr lang="en-US" sz="1200" b="0" i="0" u="none" strike="noStrike" kern="1200" dirty="0">
                <a:solidFill>
                  <a:schemeClr val="tx1"/>
                </a:solidFill>
                <a:effectLst/>
                <a:latin typeface="+mn-lt"/>
                <a:ea typeface="+mn-ea"/>
                <a:cs typeface="+mn-cs"/>
              </a:rPr>
              <a:t>(2)    To pay it forward and help people in the future</a:t>
            </a:r>
          </a:p>
          <a:p>
            <a:endParaRPr lang="en-US" dirty="0"/>
          </a:p>
        </p:txBody>
      </p:sp>
      <p:sp>
        <p:nvSpPr>
          <p:cNvPr id="4" name="Slide Number Placeholder 3"/>
          <p:cNvSpPr>
            <a:spLocks noGrp="1"/>
          </p:cNvSpPr>
          <p:nvPr>
            <p:ph type="sldNum" sz="quarter" idx="5"/>
          </p:nvPr>
        </p:nvSpPr>
        <p:spPr/>
        <p:txBody>
          <a:bodyPr/>
          <a:lstStyle/>
          <a:p>
            <a:fld id="{06161BA6-423F-A94E-9174-130656863806}" type="slidenum">
              <a:rPr lang="en-US" smtClean="0"/>
              <a:t>9</a:t>
            </a:fld>
            <a:endParaRPr lang="en-US"/>
          </a:p>
        </p:txBody>
      </p:sp>
    </p:spTree>
    <p:extLst>
      <p:ext uri="{BB962C8B-B14F-4D97-AF65-F5344CB8AC3E}">
        <p14:creationId xmlns:p14="http://schemas.microsoft.com/office/powerpoint/2010/main" val="4006868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a:solidFill>
                  <a:schemeClr val="tx1"/>
                </a:solidFill>
                <a:effectLst/>
                <a:latin typeface="+mn-lt"/>
                <a:ea typeface="+mn-ea"/>
                <a:cs typeface="+mn-cs"/>
              </a:rPr>
              <a:t>  For this audience it is very important to emphasize there are essentially TWO reasons people generally participate:</a:t>
            </a: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(1)    To help themselves/person with DS directly – either now or in the future</a:t>
            </a:r>
          </a:p>
          <a:p>
            <a:r>
              <a:rPr lang="en-US" sz="1200" b="0" i="0" u="none" strike="noStrike" kern="1200" dirty="0">
                <a:solidFill>
                  <a:schemeClr val="tx1"/>
                </a:solidFill>
                <a:effectLst/>
                <a:latin typeface="+mn-lt"/>
                <a:ea typeface="+mn-ea"/>
                <a:cs typeface="+mn-cs"/>
              </a:rPr>
              <a:t>(2)    To pay it forward and help people in the future</a:t>
            </a:r>
          </a:p>
          <a:p>
            <a:endParaRPr lang="en-US" dirty="0"/>
          </a:p>
        </p:txBody>
      </p:sp>
      <p:sp>
        <p:nvSpPr>
          <p:cNvPr id="4" name="Slide Number Placeholder 3"/>
          <p:cNvSpPr>
            <a:spLocks noGrp="1"/>
          </p:cNvSpPr>
          <p:nvPr>
            <p:ph type="sldNum" sz="quarter" idx="5"/>
          </p:nvPr>
        </p:nvSpPr>
        <p:spPr/>
        <p:txBody>
          <a:bodyPr/>
          <a:lstStyle/>
          <a:p>
            <a:fld id="{06161BA6-423F-A94E-9174-130656863806}" type="slidenum">
              <a:rPr lang="en-US" smtClean="0"/>
              <a:t>10</a:t>
            </a:fld>
            <a:endParaRPr lang="en-US"/>
          </a:p>
        </p:txBody>
      </p:sp>
    </p:spTree>
    <p:extLst>
      <p:ext uri="{BB962C8B-B14F-4D97-AF65-F5344CB8AC3E}">
        <p14:creationId xmlns:p14="http://schemas.microsoft.com/office/powerpoint/2010/main" val="1769273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9545E09-BAEF-F442-835C-13F24664FD94}" type="datetimeFigureOut">
              <a:rPr lang="en-US" smtClean="0"/>
              <a:pPr/>
              <a:t>6/14/2019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A7DDE-841E-A04A-A70F-D3B81FEA1EF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545E09-BAEF-F442-835C-13F24664FD94}" type="datetimeFigureOut">
              <a:rPr lang="en-US" smtClean="0"/>
              <a:pPr/>
              <a:t>6/14/2019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A7DDE-841E-A04A-A70F-D3B81FEA1EF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545E09-BAEF-F442-835C-13F24664FD94}" type="datetimeFigureOut">
              <a:rPr lang="en-US" smtClean="0"/>
              <a:pPr/>
              <a:t>6/14/2019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A7DDE-841E-A04A-A70F-D3B81FEA1EF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545E09-BAEF-F442-835C-13F24664FD94}" type="datetimeFigureOut">
              <a:rPr lang="en-US" smtClean="0"/>
              <a:pPr/>
              <a:t>6/14/2019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A7DDE-841E-A04A-A70F-D3B81FEA1EF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545E09-BAEF-F442-835C-13F24664FD94}" type="datetimeFigureOut">
              <a:rPr lang="en-US" smtClean="0"/>
              <a:pPr/>
              <a:t>6/14/2019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A7DDE-841E-A04A-A70F-D3B81FEA1EF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545E09-BAEF-F442-835C-13F24664FD94}" type="datetimeFigureOut">
              <a:rPr lang="en-US" smtClean="0"/>
              <a:pPr/>
              <a:t>6/14/2019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A7DDE-841E-A04A-A70F-D3B81FEA1EF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545E09-BAEF-F442-835C-13F24664FD94}" type="datetimeFigureOut">
              <a:rPr lang="en-US" smtClean="0"/>
              <a:pPr/>
              <a:t>6/14/2019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3A7DDE-841E-A04A-A70F-D3B81FEA1EF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545E09-BAEF-F442-835C-13F24664FD94}" type="datetimeFigureOut">
              <a:rPr lang="en-US" smtClean="0"/>
              <a:pPr/>
              <a:t>6/14/2019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3A7DDE-841E-A04A-A70F-D3B81FEA1EF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545E09-BAEF-F442-835C-13F24664FD94}" type="datetimeFigureOut">
              <a:rPr lang="en-US" smtClean="0"/>
              <a:pPr/>
              <a:t>6/14/2019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3A7DDE-841E-A04A-A70F-D3B81FEA1EF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545E09-BAEF-F442-835C-13F24664FD94}" type="datetimeFigureOut">
              <a:rPr lang="en-US" smtClean="0"/>
              <a:pPr/>
              <a:t>6/14/2019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A7DDE-841E-A04A-A70F-D3B81FEA1EF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545E09-BAEF-F442-835C-13F24664FD94}" type="datetimeFigureOut">
              <a:rPr lang="en-US" smtClean="0"/>
              <a:pPr/>
              <a:t>6/14/2019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A7DDE-841E-A04A-A70F-D3B81FEA1EF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545E09-BAEF-F442-835C-13F24664FD94}" type="datetimeFigureOut">
              <a:rPr lang="en-US" smtClean="0"/>
              <a:pPr/>
              <a:t>6/14/2019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3A7DDE-841E-A04A-A70F-D3B81FEA1EF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mailto:katherine.waugh@ucdenver.edu"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8.tiff"/><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3363"/>
            <a:ext cx="9144000" cy="1470025"/>
          </a:xfrm>
        </p:spPr>
        <p:txBody>
          <a:bodyPr>
            <a:noAutofit/>
          </a:bodyPr>
          <a:lstStyle/>
          <a:p>
            <a:r>
              <a:rPr lang="en-US" sz="3600" b="1" dirty="0" err="1">
                <a:latin typeface="Arial"/>
                <a:cs typeface="Arial"/>
              </a:rPr>
              <a:t>Consideración</a:t>
            </a:r>
            <a:r>
              <a:rPr lang="en-US" sz="3600" b="1" dirty="0">
                <a:latin typeface="Arial"/>
                <a:cs typeface="Arial"/>
              </a:rPr>
              <a:t> </a:t>
            </a:r>
            <a:r>
              <a:rPr lang="en-US" sz="3600" b="1" dirty="0" err="1">
                <a:latin typeface="Arial"/>
                <a:cs typeface="Arial"/>
              </a:rPr>
              <a:t>en</a:t>
            </a:r>
            <a:r>
              <a:rPr lang="en-US" sz="3600" b="1" dirty="0">
                <a:latin typeface="Arial"/>
                <a:cs typeface="Arial"/>
              </a:rPr>
              <a:t> la </a:t>
            </a:r>
            <a:br>
              <a:rPr lang="en-US" sz="3600" b="1" dirty="0">
                <a:latin typeface="Arial"/>
                <a:cs typeface="Arial"/>
              </a:rPr>
            </a:br>
            <a:r>
              <a:rPr lang="en-US" sz="3600" b="1" dirty="0" err="1">
                <a:latin typeface="Arial"/>
                <a:cs typeface="Arial"/>
              </a:rPr>
              <a:t>participación</a:t>
            </a:r>
            <a:r>
              <a:rPr lang="en-US" sz="3600" b="1" dirty="0">
                <a:latin typeface="Arial"/>
                <a:cs typeface="Arial"/>
              </a:rPr>
              <a:t> </a:t>
            </a:r>
            <a:r>
              <a:rPr lang="en-US" sz="3600" b="1" dirty="0" err="1">
                <a:latin typeface="Arial"/>
                <a:cs typeface="Arial"/>
              </a:rPr>
              <a:t>en</a:t>
            </a:r>
            <a:r>
              <a:rPr lang="en-US" sz="3600" b="1" dirty="0">
                <a:latin typeface="Arial"/>
                <a:cs typeface="Arial"/>
              </a:rPr>
              <a:t> la </a:t>
            </a:r>
            <a:r>
              <a:rPr lang="en-US" sz="3600" b="1" dirty="0" err="1">
                <a:latin typeface="Arial"/>
                <a:cs typeface="Arial"/>
              </a:rPr>
              <a:t>investigación</a:t>
            </a:r>
            <a:r>
              <a:rPr lang="en-US" sz="3600" b="1" dirty="0">
                <a:latin typeface="Arial"/>
                <a:cs typeface="Arial"/>
              </a:rPr>
              <a:t> </a:t>
            </a:r>
            <a:r>
              <a:rPr lang="en-US" sz="3600" b="1" dirty="0" err="1">
                <a:latin typeface="Arial"/>
                <a:cs typeface="Arial"/>
              </a:rPr>
              <a:t>clínica</a:t>
            </a:r>
            <a:endParaRPr lang="en-US" sz="3600" b="1" dirty="0">
              <a:latin typeface="Arial"/>
              <a:cs typeface="Arial"/>
            </a:endParaRPr>
          </a:p>
        </p:txBody>
      </p:sp>
      <p:sp>
        <p:nvSpPr>
          <p:cNvPr id="3" name="Subtitle 2"/>
          <p:cNvSpPr>
            <a:spLocks noGrp="1"/>
          </p:cNvSpPr>
          <p:nvPr>
            <p:ph type="subTitle" idx="1"/>
          </p:nvPr>
        </p:nvSpPr>
        <p:spPr>
          <a:xfrm>
            <a:off x="0" y="1667821"/>
            <a:ext cx="9144000" cy="1752600"/>
          </a:xfrm>
        </p:spPr>
        <p:txBody>
          <a:bodyPr>
            <a:normAutofit fontScale="77500" lnSpcReduction="20000"/>
          </a:bodyPr>
          <a:lstStyle/>
          <a:p>
            <a:r>
              <a:rPr lang="en-US" b="1" dirty="0">
                <a:latin typeface="Arial"/>
                <a:cs typeface="Arial"/>
              </a:rPr>
              <a:t>Keith Smith y Kate Waugh</a:t>
            </a:r>
          </a:p>
          <a:p>
            <a:r>
              <a:rPr lang="en-US" sz="2143" dirty="0">
                <a:latin typeface="Arial"/>
                <a:cs typeface="Arial"/>
                <a:hlinkClick r:id="rId3"/>
              </a:rPr>
              <a:t>keith.smith@ucdenver.edu &amp; katherine.waugh@ucdenver.edu</a:t>
            </a:r>
            <a:endParaRPr lang="en-US" dirty="0">
              <a:latin typeface="Arial"/>
              <a:cs typeface="Arial"/>
            </a:endParaRPr>
          </a:p>
          <a:p>
            <a:r>
              <a:rPr lang="en-US" dirty="0">
                <a:latin typeface="Arial"/>
                <a:cs typeface="Arial"/>
              </a:rPr>
              <a:t>Linda </a:t>
            </a:r>
            <a:r>
              <a:rPr lang="en-US" dirty="0" err="1">
                <a:latin typeface="Arial"/>
                <a:cs typeface="Arial"/>
              </a:rPr>
              <a:t>Crnic</a:t>
            </a:r>
            <a:r>
              <a:rPr lang="en-US" dirty="0">
                <a:latin typeface="Arial"/>
                <a:cs typeface="Arial"/>
              </a:rPr>
              <a:t> Instituto del </a:t>
            </a:r>
            <a:r>
              <a:rPr lang="en-US" dirty="0" err="1">
                <a:latin typeface="Arial"/>
                <a:cs typeface="Arial"/>
              </a:rPr>
              <a:t>Síndrome</a:t>
            </a:r>
            <a:r>
              <a:rPr lang="en-US" dirty="0">
                <a:latin typeface="Arial"/>
                <a:cs typeface="Arial"/>
              </a:rPr>
              <a:t> de Down</a:t>
            </a:r>
          </a:p>
          <a:p>
            <a:r>
              <a:rPr lang="en-US" dirty="0">
                <a:latin typeface="Arial"/>
                <a:cs typeface="Arial"/>
              </a:rPr>
              <a:t>T21RS </a:t>
            </a:r>
            <a:r>
              <a:rPr lang="en-US" dirty="0" err="1">
                <a:latin typeface="Arial"/>
                <a:cs typeface="Arial"/>
              </a:rPr>
              <a:t>Conferéncia</a:t>
            </a:r>
            <a:r>
              <a:rPr lang="en-US" dirty="0">
                <a:latin typeface="Arial"/>
                <a:cs typeface="Arial"/>
              </a:rPr>
              <a:t> International 2019: Barcelona</a:t>
            </a:r>
            <a:br>
              <a:rPr lang="en-US" dirty="0">
                <a:latin typeface="Arial"/>
                <a:cs typeface="Arial"/>
              </a:rPr>
            </a:br>
            <a:r>
              <a:rPr lang="en-US" dirty="0">
                <a:latin typeface="Arial"/>
                <a:cs typeface="Arial"/>
              </a:rPr>
              <a:t>June 8</a:t>
            </a:r>
            <a:r>
              <a:rPr lang="en-US" baseline="30000" dirty="0">
                <a:latin typeface="Arial"/>
                <a:cs typeface="Arial"/>
              </a:rPr>
              <a:t>th</a:t>
            </a:r>
            <a:r>
              <a:rPr lang="en-US" dirty="0">
                <a:latin typeface="Arial"/>
                <a:cs typeface="Arial"/>
              </a:rPr>
              <a:t>, 2019</a:t>
            </a:r>
          </a:p>
        </p:txBody>
      </p:sp>
      <p:pic>
        <p:nvPicPr>
          <p:cNvPr id="4" name="Picture 3">
            <a:extLst>
              <a:ext uri="{FF2B5EF4-FFF2-40B4-BE49-F238E27FC236}">
                <a16:creationId xmlns:a16="http://schemas.microsoft.com/office/drawing/2014/main" id="{BF4A0428-0056-C84F-AD88-0A2455D6081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2716" y="5626837"/>
            <a:ext cx="3335429" cy="898000"/>
          </a:xfrm>
          <a:prstGeom prst="rect">
            <a:avLst/>
          </a:prstGeom>
        </p:spPr>
      </p:pic>
      <p:pic>
        <p:nvPicPr>
          <p:cNvPr id="5" name="Picture 4">
            <a:extLst>
              <a:ext uri="{FF2B5EF4-FFF2-40B4-BE49-F238E27FC236}">
                <a16:creationId xmlns:a16="http://schemas.microsoft.com/office/drawing/2014/main" id="{26267CC0-CB50-7B4B-B860-33C1449C21D0}"/>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591954" y="4592131"/>
            <a:ext cx="2824219" cy="1146216"/>
          </a:xfrm>
          <a:prstGeom prst="rect">
            <a:avLst/>
          </a:prstGeom>
        </p:spPr>
      </p:pic>
      <p:pic>
        <p:nvPicPr>
          <p:cNvPr id="6" name="Picture 5">
            <a:extLst>
              <a:ext uri="{FF2B5EF4-FFF2-40B4-BE49-F238E27FC236}">
                <a16:creationId xmlns:a16="http://schemas.microsoft.com/office/drawing/2014/main" id="{8577F9EB-86AD-B443-9954-D99021DF3825}"/>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5746319" y="5626837"/>
            <a:ext cx="2287343" cy="962025"/>
          </a:xfrm>
          <a:prstGeom prst="rect">
            <a:avLst/>
          </a:prstGeom>
        </p:spPr>
      </p:pic>
      <p:pic>
        <p:nvPicPr>
          <p:cNvPr id="7" name="Picture 6">
            <a:extLst>
              <a:ext uri="{FF2B5EF4-FFF2-40B4-BE49-F238E27FC236}">
                <a16:creationId xmlns:a16="http://schemas.microsoft.com/office/drawing/2014/main" id="{5B8CDFDE-C28F-F94D-A9E5-B9479ED083F6}"/>
              </a:ext>
            </a:extLst>
          </p:cNvPr>
          <p:cNvPicPr>
            <a:picLocks noChangeAspect="1"/>
          </p:cNvPicPr>
          <p:nvPr/>
        </p:nvPicPr>
        <p:blipFill>
          <a:blip r:embed="rId7"/>
          <a:stretch>
            <a:fillRect/>
          </a:stretch>
        </p:blipFill>
        <p:spPr>
          <a:xfrm>
            <a:off x="278355" y="4782182"/>
            <a:ext cx="4717671" cy="653216"/>
          </a:xfrm>
          <a:prstGeom prst="rect">
            <a:avLst/>
          </a:prstGeom>
        </p:spPr>
      </p:pic>
      <p:pic>
        <p:nvPicPr>
          <p:cNvPr id="8" name="Picture 6">
            <a:extLst>
              <a:ext uri="{FF2B5EF4-FFF2-40B4-BE49-F238E27FC236}">
                <a16:creationId xmlns:a16="http://schemas.microsoft.com/office/drawing/2014/main" id="{A507DD56-B9C4-054E-B013-F89AD0B0F7CC}"/>
              </a:ext>
            </a:extLst>
          </p:cNvPr>
          <p:cNvPicPr>
            <a:picLocks noChangeAspect="1"/>
          </p:cNvPicPr>
          <p:nvPr/>
        </p:nvPicPr>
        <p:blipFill>
          <a:blip r:embed="rId8"/>
          <a:srcRect/>
          <a:stretch>
            <a:fillRect/>
          </a:stretch>
        </p:blipFill>
        <p:spPr bwMode="auto">
          <a:xfrm>
            <a:off x="3204497" y="3502654"/>
            <a:ext cx="2824219" cy="1264816"/>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B24DB2D9-C42E-2A4F-B41D-3AA6636E8867}"/>
              </a:ext>
            </a:extLst>
          </p:cNvPr>
          <p:cNvSpPr txBox="1">
            <a:spLocks/>
          </p:cNvSpPr>
          <p:nvPr/>
        </p:nvSpPr>
        <p:spPr bwMode="auto">
          <a:xfrm>
            <a:off x="0" y="11113"/>
            <a:ext cx="9144000" cy="1143000"/>
          </a:xfrm>
          <a:prstGeom prst="rect">
            <a:avLst/>
          </a:prstGeom>
          <a:noFill/>
          <a:ln w="9525">
            <a:noFill/>
            <a:miter lim="800000"/>
            <a:headEnd/>
            <a:tailEnd/>
          </a:ln>
        </p:spPr>
        <p:txBody>
          <a:bodyPr anchor="ctr">
            <a:prstTxWarp prst="textNoShape">
              <a:avLst/>
            </a:prstTxWarp>
          </a:bodyPr>
          <a:lstStyle/>
          <a:p>
            <a:pPr algn="ctr">
              <a:lnSpc>
                <a:spcPct val="80000"/>
              </a:lnSpc>
            </a:pPr>
            <a:r>
              <a:rPr lang="en-US" sz="4000" dirty="0">
                <a:latin typeface="Arial" pitchFamily="-111" charset="0"/>
                <a:ea typeface="Arial" pitchFamily="-111" charset="0"/>
                <a:cs typeface="Arial" pitchFamily="-111" charset="0"/>
              </a:rPr>
              <a:t>Por </a:t>
            </a:r>
            <a:r>
              <a:rPr lang="en-US" sz="4000" dirty="0" err="1">
                <a:latin typeface="Arial" pitchFamily="-111" charset="0"/>
                <a:ea typeface="Arial" pitchFamily="-111" charset="0"/>
                <a:cs typeface="Arial" pitchFamily="-111" charset="0"/>
              </a:rPr>
              <a:t>qué</a:t>
            </a:r>
            <a:r>
              <a:rPr lang="en-US" sz="4000" dirty="0">
                <a:latin typeface="Arial" pitchFamily="-111" charset="0"/>
                <a:ea typeface="Arial" pitchFamily="-111" charset="0"/>
                <a:cs typeface="Arial" pitchFamily="-111" charset="0"/>
              </a:rPr>
              <a:t> las personas </a:t>
            </a:r>
            <a:r>
              <a:rPr lang="en-US" sz="4000" dirty="0" err="1">
                <a:latin typeface="Arial" pitchFamily="-111" charset="0"/>
                <a:ea typeface="Arial" pitchFamily="-111" charset="0"/>
                <a:cs typeface="Arial" pitchFamily="-111" charset="0"/>
              </a:rPr>
              <a:t>participan</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en</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estudios</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clínicos</a:t>
            </a:r>
            <a:r>
              <a:rPr lang="en-US" sz="4000">
                <a:latin typeface="Arial" pitchFamily="-111" charset="0"/>
                <a:ea typeface="Arial" pitchFamily="-111" charset="0"/>
                <a:cs typeface="Arial" pitchFamily="-111" charset="0"/>
              </a:rPr>
              <a:t>?</a:t>
            </a:r>
            <a:endParaRPr lang="en-US" sz="4000" dirty="0">
              <a:latin typeface="Arial" pitchFamily="-111" charset="0"/>
              <a:ea typeface="Arial" pitchFamily="-111" charset="0"/>
              <a:cs typeface="Arial" pitchFamily="-111" charset="0"/>
            </a:endParaRPr>
          </a:p>
        </p:txBody>
      </p:sp>
      <p:sp>
        <p:nvSpPr>
          <p:cNvPr id="4" name="Content Placeholder 1">
            <a:extLst>
              <a:ext uri="{FF2B5EF4-FFF2-40B4-BE49-F238E27FC236}">
                <a16:creationId xmlns:a16="http://schemas.microsoft.com/office/drawing/2014/main" id="{DDEFEA5B-0ED9-774B-AC1B-3C167184DF82}"/>
              </a:ext>
            </a:extLst>
          </p:cNvPr>
          <p:cNvSpPr txBox="1">
            <a:spLocks/>
          </p:cNvSpPr>
          <p:nvPr/>
        </p:nvSpPr>
        <p:spPr>
          <a:xfrm>
            <a:off x="33982" y="1043822"/>
            <a:ext cx="9076036" cy="5685684"/>
          </a:xfrm>
          <a:prstGeom prst="rect">
            <a:avLst/>
          </a:prstGeom>
        </p:spPr>
        <p:txBody>
          <a:bodyP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Para </a:t>
            </a:r>
            <a:r>
              <a:rPr lang="en-US" dirty="0" err="1">
                <a:latin typeface="Arial" panose="020B0604020202020204" pitchFamily="34" charset="0"/>
                <a:cs typeface="Arial" panose="020B0604020202020204" pitchFamily="34" charset="0"/>
              </a:rPr>
              <a:t>ayudarse</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si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mismos</a:t>
            </a:r>
            <a:r>
              <a:rPr lang="en-US" dirty="0">
                <a:latin typeface="Arial" panose="020B0604020202020204" pitchFamily="34" charset="0"/>
                <a:cs typeface="Arial" panose="020B0604020202020204" pitchFamily="34" charset="0"/>
              </a:rPr>
              <a:t> / persona con </a:t>
            </a:r>
            <a:r>
              <a:rPr lang="en-US" dirty="0" err="1">
                <a:latin typeface="Arial" panose="020B0604020202020204" pitchFamily="34" charset="0"/>
                <a:cs typeface="Arial" panose="020B0604020202020204" pitchFamily="34" charset="0"/>
              </a:rPr>
              <a:t>síndrome</a:t>
            </a:r>
            <a:r>
              <a:rPr lang="en-US" dirty="0">
                <a:latin typeface="Arial" panose="020B0604020202020204" pitchFamily="34" charset="0"/>
                <a:cs typeface="Arial" panose="020B0604020202020204" pitchFamily="34" charset="0"/>
              </a:rPr>
              <a:t> de down </a:t>
            </a:r>
            <a:r>
              <a:rPr lang="en-US" dirty="0" err="1">
                <a:latin typeface="Arial" panose="020B0604020202020204" pitchFamily="34" charset="0"/>
                <a:cs typeface="Arial" panose="020B0604020202020204" pitchFamily="34" charset="0"/>
              </a:rPr>
              <a:t>directamente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ya</a:t>
            </a:r>
            <a:r>
              <a:rPr lang="en-US" dirty="0">
                <a:latin typeface="Arial" panose="020B0604020202020204" pitchFamily="34" charset="0"/>
                <a:cs typeface="Arial" panose="020B0604020202020204" pitchFamily="34" charset="0"/>
              </a:rPr>
              <a:t> sea </a:t>
            </a:r>
            <a:r>
              <a:rPr lang="en-US" dirty="0" err="1">
                <a:latin typeface="Arial" panose="020B0604020202020204" pitchFamily="34" charset="0"/>
                <a:cs typeface="Arial" panose="020B0604020202020204" pitchFamily="34" charset="0"/>
              </a:rPr>
              <a:t>ahora</a:t>
            </a:r>
            <a:r>
              <a:rPr lang="en-US" dirty="0">
                <a:latin typeface="Arial" panose="020B0604020202020204" pitchFamily="34" charset="0"/>
                <a:cs typeface="Arial" panose="020B0604020202020204" pitchFamily="34" charset="0"/>
              </a:rPr>
              <a:t> o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el future.</a:t>
            </a:r>
          </a:p>
          <a:p>
            <a:pPr lvl="1"/>
            <a:r>
              <a:rPr lang="en-US" dirty="0">
                <a:latin typeface="Arial" panose="020B0604020202020204" pitchFamily="34" charset="0"/>
                <a:cs typeface="Arial" panose="020B0604020202020204" pitchFamily="34" charset="0"/>
              </a:rPr>
              <a:t>Para tartar una </a:t>
            </a:r>
            <a:r>
              <a:rPr lang="en-US" dirty="0" err="1">
                <a:latin typeface="Arial" panose="020B0604020202020204" pitchFamily="34" charset="0"/>
                <a:cs typeface="Arial" panose="020B0604020202020204" pitchFamily="34" charset="0"/>
              </a:rPr>
              <a:t>dolencia</a:t>
            </a:r>
            <a:r>
              <a:rPr lang="en-US" dirty="0">
                <a:latin typeface="Arial" panose="020B0604020202020204" pitchFamily="34" charset="0"/>
                <a:cs typeface="Arial" panose="020B0604020202020204" pitchFamily="34" charset="0"/>
              </a:rPr>
              <a:t> o </a:t>
            </a:r>
            <a:r>
              <a:rPr lang="en-US" dirty="0" err="1">
                <a:latin typeface="Arial" panose="020B0604020202020204" pitchFamily="34" charset="0"/>
                <a:cs typeface="Arial" panose="020B0604020202020204" pitchFamily="34" charset="0"/>
              </a:rPr>
              <a:t>enfermedad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existente</a:t>
            </a:r>
            <a:r>
              <a:rPr lang="en-US"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Para </a:t>
            </a:r>
            <a:r>
              <a:rPr lang="en-US" dirty="0" err="1">
                <a:latin typeface="Arial" panose="020B0604020202020204" pitchFamily="34" charset="0"/>
                <a:cs typeface="Arial" panose="020B0604020202020204" pitchFamily="34" charset="0"/>
              </a:rPr>
              <a:t>prevenir</a:t>
            </a:r>
            <a:r>
              <a:rPr lang="en-US" dirty="0">
                <a:latin typeface="Arial" panose="020B0604020202020204" pitchFamily="34" charset="0"/>
                <a:cs typeface="Arial" panose="020B0604020202020204" pitchFamily="34" charset="0"/>
              </a:rPr>
              <a:t> una </a:t>
            </a:r>
            <a:r>
              <a:rPr lang="en-US" dirty="0" err="1">
                <a:latin typeface="Arial" panose="020B0604020202020204" pitchFamily="34" charset="0"/>
                <a:cs typeface="Arial" panose="020B0604020202020204" pitchFamily="34" charset="0"/>
              </a:rPr>
              <a:t>dolencia</a:t>
            </a:r>
            <a:r>
              <a:rPr lang="en-US" dirty="0">
                <a:latin typeface="Arial" panose="020B0604020202020204" pitchFamily="34" charset="0"/>
                <a:cs typeface="Arial" panose="020B0604020202020204" pitchFamily="34" charset="0"/>
              </a:rPr>
              <a:t> o </a:t>
            </a:r>
            <a:r>
              <a:rPr lang="en-US" dirty="0" err="1">
                <a:latin typeface="Arial" panose="020B0604020202020204" pitchFamily="34" charset="0"/>
                <a:cs typeface="Arial" panose="020B0604020202020204" pitchFamily="34" charset="0"/>
              </a:rPr>
              <a:t>enfermedad</a:t>
            </a:r>
            <a:r>
              <a:rPr lang="en-US"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Para </a:t>
            </a:r>
            <a:r>
              <a:rPr lang="en-US" dirty="0" err="1">
                <a:latin typeface="Arial" panose="020B0604020202020204" pitchFamily="34" charset="0"/>
                <a:cs typeface="Arial" panose="020B0604020202020204" pitchFamily="34" charset="0"/>
              </a:rPr>
              <a:t>desempeñar</a:t>
            </a:r>
            <a:r>
              <a:rPr lang="en-US" dirty="0">
                <a:latin typeface="Arial" panose="020B0604020202020204" pitchFamily="34" charset="0"/>
                <a:cs typeface="Arial" panose="020B0604020202020204" pitchFamily="34" charset="0"/>
              </a:rPr>
              <a:t> un </a:t>
            </a:r>
            <a:r>
              <a:rPr lang="en-US" dirty="0" err="1">
                <a:latin typeface="Arial" panose="020B0604020202020204" pitchFamily="34" charset="0"/>
                <a:cs typeface="Arial" panose="020B0604020202020204" pitchFamily="34" charset="0"/>
              </a:rPr>
              <a:t>papel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más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activo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atención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médica</a:t>
            </a:r>
            <a:r>
              <a:rPr lang="en-US"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Los </a:t>
            </a:r>
            <a:r>
              <a:rPr lang="en-US" dirty="0" err="1">
                <a:latin typeface="Arial" panose="020B0604020202020204" pitchFamily="34" charset="0"/>
                <a:cs typeface="Arial" panose="020B0604020202020204" pitchFamily="34" charset="0"/>
              </a:rPr>
              <a:t>investigadores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pueden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brindarle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atención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médica</a:t>
            </a:r>
            <a:r>
              <a:rPr lang="en-US" dirty="0">
                <a:latin typeface="Arial" panose="020B0604020202020204" pitchFamily="34" charset="0"/>
                <a:cs typeface="Arial" panose="020B0604020202020204" pitchFamily="34" charset="0"/>
              </a:rPr>
              <a:t> y revision </a:t>
            </a:r>
            <a:r>
              <a:rPr lang="en-US" dirty="0" err="1">
                <a:latin typeface="Arial" panose="020B0604020202020204" pitchFamily="34" charset="0"/>
                <a:cs typeface="Arial" panose="020B0604020202020204" pitchFamily="34" charset="0"/>
              </a:rPr>
              <a:t>médicas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más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frecuentes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como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parte</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su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tratamiento</a:t>
            </a:r>
            <a:r>
              <a:rPr lang="en-US" dirty="0">
                <a:latin typeface="Arial" panose="020B0604020202020204" pitchFamily="34" charset="0"/>
                <a:cs typeface="Arial" panose="020B0604020202020204" pitchFamily="34" charset="0"/>
              </a:rPr>
              <a:t>.</a:t>
            </a:r>
          </a:p>
          <a:p>
            <a:r>
              <a:rPr lang="en-US" dirty="0" err="1">
                <a:latin typeface="Arial" panose="020B0604020202020204" pitchFamily="34" charset="0"/>
                <a:cs typeface="Arial" panose="020B0604020202020204" pitchFamily="34" charset="0"/>
              </a:rPr>
              <a:t>Paga</a:t>
            </a:r>
            <a:r>
              <a:rPr lang="en-US" dirty="0">
                <a:latin typeface="Arial" panose="020B0604020202020204" pitchFamily="34" charset="0"/>
                <a:cs typeface="Arial" panose="020B0604020202020204" pitchFamily="34" charset="0"/>
              </a:rPr>
              <a:t> el </a:t>
            </a:r>
            <a:r>
              <a:rPr lang="en-US" dirty="0" err="1">
                <a:latin typeface="Arial" panose="020B0604020202020204" pitchFamily="34" charset="0"/>
                <a:cs typeface="Arial" panose="020B0604020202020204" pitchFamily="34" charset="0"/>
              </a:rPr>
              <a:t>tratamiento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ayudando</a:t>
            </a:r>
            <a:r>
              <a:rPr lang="en-US" dirty="0">
                <a:latin typeface="Arial" panose="020B0604020202020204" pitchFamily="34" charset="0"/>
                <a:cs typeface="Arial" panose="020B0604020202020204" pitchFamily="34" charset="0"/>
              </a:rPr>
              <a:t> a las personas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el </a:t>
            </a:r>
            <a:r>
              <a:rPr lang="en-US" dirty="0" err="1">
                <a:latin typeface="Arial" panose="020B0604020202020204" pitchFamily="34" charset="0"/>
                <a:cs typeface="Arial" panose="020B0604020202020204" pitchFamily="34" charset="0"/>
              </a:rPr>
              <a:t>futuro</a:t>
            </a:r>
            <a:r>
              <a:rPr lang="en-US" dirty="0">
                <a:latin typeface="Arial" panose="020B0604020202020204" pitchFamily="34" charset="0"/>
                <a:cs typeface="Arial" panose="020B0604020202020204" pitchFamily="34" charset="0"/>
              </a:rPr>
              <a:t>.</a:t>
            </a:r>
          </a:p>
          <a:p>
            <a:pPr lvl="1"/>
            <a:r>
              <a:rPr lang="en-US" dirty="0" err="1">
                <a:latin typeface="Arial" panose="020B0604020202020204" pitchFamily="34" charset="0"/>
                <a:cs typeface="Arial" panose="020B0604020202020204" pitchFamily="34" charset="0"/>
              </a:rPr>
              <a:t>Puede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ayudar</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otros</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obtener</a:t>
            </a:r>
            <a:r>
              <a:rPr lang="en-US" dirty="0">
                <a:latin typeface="Arial" panose="020B0604020202020204" pitchFamily="34" charset="0"/>
                <a:cs typeface="Arial" panose="020B0604020202020204" pitchFamily="34" charset="0"/>
              </a:rPr>
              <a:t> un </a:t>
            </a:r>
            <a:r>
              <a:rPr lang="en-US" dirty="0" err="1">
                <a:latin typeface="Arial" panose="020B0604020202020204" pitchFamily="34" charset="0"/>
                <a:cs typeface="Arial" panose="020B0604020202020204" pitchFamily="34" charset="0"/>
              </a:rPr>
              <a:t>mejor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tratamiento</a:t>
            </a:r>
            <a:r>
              <a:rPr lang="en-US" dirty="0">
                <a:latin typeface="Arial" panose="020B0604020202020204" pitchFamily="34" charset="0"/>
                <a:cs typeface="Arial" panose="020B0604020202020204" pitchFamily="34" charset="0"/>
              </a:rPr>
              <a:t> para sus </a:t>
            </a:r>
            <a:r>
              <a:rPr lang="en-US" dirty="0" err="1">
                <a:latin typeface="Arial" panose="020B0604020202020204" pitchFamily="34" charset="0"/>
                <a:cs typeface="Arial" panose="020B0604020202020204" pitchFamily="34" charset="0"/>
              </a:rPr>
              <a:t>problemas</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salud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un </a:t>
            </a:r>
            <a:r>
              <a:rPr lang="en-US" dirty="0" err="1">
                <a:latin typeface="Arial" panose="020B0604020202020204" pitchFamily="34" charset="0"/>
                <a:cs typeface="Arial" panose="020B0604020202020204" pitchFamily="34" charset="0"/>
              </a:rPr>
              <a:t>futuro</a:t>
            </a:r>
            <a:endParaRPr lang="en-US" dirty="0">
              <a:latin typeface="Arial" panose="020B0604020202020204" pitchFamily="34" charset="0"/>
              <a:cs typeface="Arial" panose="020B0604020202020204" pitchFamily="34" charset="0"/>
            </a:endParaRPr>
          </a:p>
          <a:p>
            <a:endParaRPr lang="en-US" dirty="0"/>
          </a:p>
        </p:txBody>
      </p:sp>
      <p:sp>
        <p:nvSpPr>
          <p:cNvPr id="2" name="Rectangle 1">
            <a:extLst>
              <a:ext uri="{FF2B5EF4-FFF2-40B4-BE49-F238E27FC236}">
                <a16:creationId xmlns:a16="http://schemas.microsoft.com/office/drawing/2014/main" id="{880FD732-206A-5F4C-AC5D-BD8C1DAFF1EE}"/>
              </a:ext>
            </a:extLst>
          </p:cNvPr>
          <p:cNvSpPr/>
          <p:nvPr/>
        </p:nvSpPr>
        <p:spPr>
          <a:xfrm>
            <a:off x="1803400" y="6506871"/>
            <a:ext cx="7340600" cy="369332"/>
          </a:xfrm>
          <a:prstGeom prst="rect">
            <a:avLst/>
          </a:prstGeom>
        </p:spPr>
        <p:txBody>
          <a:bodyPr wrap="square">
            <a:spAutoFit/>
          </a:bodyPr>
          <a:lstStyle/>
          <a:p>
            <a:pPr algn="r"/>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www.nia.nih.gov</a:t>
            </a:r>
            <a:r>
              <a:rPr lang="en-US" dirty="0">
                <a:latin typeface="Arial" panose="020B0604020202020204" pitchFamily="34" charset="0"/>
                <a:cs typeface="Arial" panose="020B0604020202020204" pitchFamily="34" charset="0"/>
              </a:rPr>
              <a:t>/health/what-are-clinical-trials-and-studies</a:t>
            </a:r>
          </a:p>
        </p:txBody>
      </p:sp>
      <p:sp>
        <p:nvSpPr>
          <p:cNvPr id="5" name="Rectangle 4">
            <a:extLst>
              <a:ext uri="{FF2B5EF4-FFF2-40B4-BE49-F238E27FC236}">
                <a16:creationId xmlns:a16="http://schemas.microsoft.com/office/drawing/2014/main" id="{436C0B03-54FC-D24D-B273-39C41587CDB9}"/>
              </a:ext>
            </a:extLst>
          </p:cNvPr>
          <p:cNvSpPr/>
          <p:nvPr/>
        </p:nvSpPr>
        <p:spPr>
          <a:xfrm flipV="1">
            <a:off x="0" y="6543568"/>
            <a:ext cx="9601200"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75700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C44159F9-C6B6-5B41-BC4E-04DDBD748B94}"/>
              </a:ext>
            </a:extLst>
          </p:cNvPr>
          <p:cNvGrpSpPr/>
          <p:nvPr/>
        </p:nvGrpSpPr>
        <p:grpSpPr>
          <a:xfrm>
            <a:off x="18955" y="4528974"/>
            <a:ext cx="9081251" cy="1594131"/>
            <a:chOff x="91945" y="4452773"/>
            <a:chExt cx="9081251" cy="2000098"/>
          </a:xfrm>
        </p:grpSpPr>
        <p:sp>
          <p:nvSpPr>
            <p:cNvPr id="79" name="Isosceles Triangle 4">
              <a:extLst>
                <a:ext uri="{FF2B5EF4-FFF2-40B4-BE49-F238E27FC236}">
                  <a16:creationId xmlns:a16="http://schemas.microsoft.com/office/drawing/2014/main" id="{099C1BA9-DF8F-884E-9F92-B171E2453373}"/>
                </a:ext>
              </a:extLst>
            </p:cNvPr>
            <p:cNvSpPr/>
            <p:nvPr/>
          </p:nvSpPr>
          <p:spPr>
            <a:xfrm>
              <a:off x="4043725" y="4452773"/>
              <a:ext cx="1167863" cy="2000098"/>
            </a:xfrm>
            <a:prstGeom prst="triangl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D6E0930C-882D-B840-836C-08788BD9B676}"/>
                </a:ext>
              </a:extLst>
            </p:cNvPr>
            <p:cNvCxnSpPr/>
            <p:nvPr/>
          </p:nvCxnSpPr>
          <p:spPr>
            <a:xfrm>
              <a:off x="91945" y="4454361"/>
              <a:ext cx="9081251" cy="1588"/>
            </a:xfrm>
            <a:prstGeom prst="line">
              <a:avLst/>
            </a:prstGeom>
            <a:ln w="1270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5" name="TextBox 4">
            <a:extLst>
              <a:ext uri="{FF2B5EF4-FFF2-40B4-BE49-F238E27FC236}">
                <a16:creationId xmlns:a16="http://schemas.microsoft.com/office/drawing/2014/main" id="{910DAC7D-4D91-0A42-B3CB-D866838C7AAA}"/>
              </a:ext>
            </a:extLst>
          </p:cNvPr>
          <p:cNvSpPr txBox="1"/>
          <p:nvPr/>
        </p:nvSpPr>
        <p:spPr>
          <a:xfrm>
            <a:off x="218994" y="4645777"/>
            <a:ext cx="4700634" cy="369332"/>
          </a:xfrm>
          <a:prstGeom prst="rect">
            <a:avLst/>
          </a:prstGeom>
          <a:noFill/>
        </p:spPr>
        <p:txBody>
          <a:bodyPr wrap="square" rtlCol="0">
            <a:spAutoFit/>
          </a:bodyPr>
          <a:lstStyle/>
          <a:p>
            <a:r>
              <a:rPr lang="en-US" b="1" dirty="0" err="1">
                <a:latin typeface="Arial"/>
                <a:cs typeface="Arial"/>
              </a:rPr>
              <a:t>Costo</a:t>
            </a:r>
            <a:r>
              <a:rPr lang="en-US" b="1" dirty="0">
                <a:latin typeface="Arial"/>
                <a:cs typeface="Arial"/>
              </a:rPr>
              <a:t> y </a:t>
            </a:r>
            <a:r>
              <a:rPr lang="en-US" b="1" dirty="0" err="1">
                <a:latin typeface="Arial"/>
                <a:cs typeface="Arial"/>
              </a:rPr>
              <a:t>riesgo</a:t>
            </a:r>
            <a:endParaRPr lang="en-US" b="1" dirty="0">
              <a:latin typeface="Arial"/>
              <a:cs typeface="Arial"/>
            </a:endParaRPr>
          </a:p>
        </p:txBody>
      </p:sp>
      <p:sp>
        <p:nvSpPr>
          <p:cNvPr id="6" name="TextBox 5">
            <a:extLst>
              <a:ext uri="{FF2B5EF4-FFF2-40B4-BE49-F238E27FC236}">
                <a16:creationId xmlns:a16="http://schemas.microsoft.com/office/drawing/2014/main" id="{47FB2612-59F4-FE40-B90F-52D529922363}"/>
              </a:ext>
            </a:extLst>
          </p:cNvPr>
          <p:cNvSpPr txBox="1"/>
          <p:nvPr/>
        </p:nvSpPr>
        <p:spPr>
          <a:xfrm>
            <a:off x="6278778" y="4645777"/>
            <a:ext cx="2515793" cy="369332"/>
          </a:xfrm>
          <a:prstGeom prst="rect">
            <a:avLst/>
          </a:prstGeom>
          <a:noFill/>
        </p:spPr>
        <p:txBody>
          <a:bodyPr wrap="square" rtlCol="0">
            <a:spAutoFit/>
          </a:bodyPr>
          <a:lstStyle/>
          <a:p>
            <a:pPr algn="r"/>
            <a:r>
              <a:rPr lang="en-US" b="1" dirty="0" err="1">
                <a:latin typeface="Arial"/>
                <a:cs typeface="Arial"/>
              </a:rPr>
              <a:t>Beneficio</a:t>
            </a:r>
            <a:r>
              <a:rPr lang="en-US" b="1" dirty="0">
                <a:latin typeface="Arial"/>
                <a:cs typeface="Arial"/>
              </a:rPr>
              <a:t> </a:t>
            </a:r>
            <a:r>
              <a:rPr lang="en-US" b="1" dirty="0" err="1">
                <a:latin typeface="Arial"/>
                <a:cs typeface="Arial"/>
              </a:rPr>
              <a:t>potencial</a:t>
            </a:r>
            <a:endParaRPr lang="en-US" dirty="0">
              <a:latin typeface="Arial"/>
              <a:cs typeface="Arial"/>
            </a:endParaRPr>
          </a:p>
        </p:txBody>
      </p:sp>
      <p:sp>
        <p:nvSpPr>
          <p:cNvPr id="81" name="TextBox 80">
            <a:extLst>
              <a:ext uri="{FF2B5EF4-FFF2-40B4-BE49-F238E27FC236}">
                <a16:creationId xmlns:a16="http://schemas.microsoft.com/office/drawing/2014/main" id="{8D68FCCC-9250-5E4D-895A-492FD6A99D84}"/>
              </a:ext>
            </a:extLst>
          </p:cNvPr>
          <p:cNvSpPr txBox="1"/>
          <p:nvPr/>
        </p:nvSpPr>
        <p:spPr>
          <a:xfrm>
            <a:off x="2204349" y="6193443"/>
            <a:ext cx="4700634" cy="369332"/>
          </a:xfrm>
          <a:prstGeom prst="rect">
            <a:avLst/>
          </a:prstGeom>
          <a:noFill/>
        </p:spPr>
        <p:txBody>
          <a:bodyPr wrap="square" rtlCol="0">
            <a:spAutoFit/>
          </a:bodyPr>
          <a:lstStyle/>
          <a:p>
            <a:pPr algn="ctr"/>
            <a:r>
              <a:rPr lang="en-US" b="1">
                <a:latin typeface="Arial"/>
                <a:cs typeface="Arial"/>
              </a:rPr>
              <a:t>Balance</a:t>
            </a:r>
          </a:p>
        </p:txBody>
      </p:sp>
      <p:sp>
        <p:nvSpPr>
          <p:cNvPr id="93" name="Oval 92">
            <a:extLst>
              <a:ext uri="{FF2B5EF4-FFF2-40B4-BE49-F238E27FC236}">
                <a16:creationId xmlns:a16="http://schemas.microsoft.com/office/drawing/2014/main" id="{E36B020F-B13F-4C41-96D7-1D3C8270BA07}"/>
              </a:ext>
            </a:extLst>
          </p:cNvPr>
          <p:cNvSpPr/>
          <p:nvPr/>
        </p:nvSpPr>
        <p:spPr>
          <a:xfrm>
            <a:off x="5684490" y="2825317"/>
            <a:ext cx="1544059" cy="1544059"/>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1D34DBFD-F82C-AE4C-91AF-C7902AAD10FD}"/>
              </a:ext>
            </a:extLst>
          </p:cNvPr>
          <p:cNvSpPr/>
          <p:nvPr/>
        </p:nvSpPr>
        <p:spPr>
          <a:xfrm>
            <a:off x="7380949" y="2822343"/>
            <a:ext cx="1544059" cy="1544059"/>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4ECF9CE8-BA19-4341-9DFB-BE4E6BE23ABF}"/>
              </a:ext>
            </a:extLst>
          </p:cNvPr>
          <p:cNvSpPr/>
          <p:nvPr/>
        </p:nvSpPr>
        <p:spPr>
          <a:xfrm>
            <a:off x="6532720" y="1301730"/>
            <a:ext cx="1544059" cy="1544059"/>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F0A930A-0BD8-7543-A1F9-4534C5872724}"/>
              </a:ext>
            </a:extLst>
          </p:cNvPr>
          <p:cNvSpPr txBox="1"/>
          <p:nvPr/>
        </p:nvSpPr>
        <p:spPr>
          <a:xfrm>
            <a:off x="6278778" y="1750593"/>
            <a:ext cx="2204341" cy="646331"/>
          </a:xfrm>
          <a:prstGeom prst="rect">
            <a:avLst/>
          </a:prstGeom>
          <a:noFill/>
        </p:spPr>
        <p:txBody>
          <a:bodyPr wrap="square" rtlCol="0">
            <a:spAutoFit/>
          </a:bodyPr>
          <a:lstStyle/>
          <a:p>
            <a:pPr algn="ctr"/>
            <a:r>
              <a:rPr lang="en-US" dirty="0">
                <a:latin typeface="Arial"/>
                <a:cs typeface="Arial"/>
              </a:rPr>
              <a:t>Calidad de </a:t>
            </a:r>
          </a:p>
          <a:p>
            <a:pPr algn="ctr"/>
            <a:r>
              <a:rPr lang="en-US" dirty="0" err="1">
                <a:latin typeface="Arial"/>
                <a:cs typeface="Arial"/>
              </a:rPr>
              <a:t>vida</a:t>
            </a:r>
            <a:endParaRPr lang="en-US" dirty="0">
              <a:latin typeface="Arial"/>
              <a:cs typeface="Arial"/>
            </a:endParaRPr>
          </a:p>
        </p:txBody>
      </p:sp>
      <p:sp>
        <p:nvSpPr>
          <p:cNvPr id="23" name="TextBox 22">
            <a:extLst>
              <a:ext uri="{FF2B5EF4-FFF2-40B4-BE49-F238E27FC236}">
                <a16:creationId xmlns:a16="http://schemas.microsoft.com/office/drawing/2014/main" id="{899970F0-DD7F-C140-B750-95F7E5DE9847}"/>
              </a:ext>
            </a:extLst>
          </p:cNvPr>
          <p:cNvSpPr txBox="1"/>
          <p:nvPr/>
        </p:nvSpPr>
        <p:spPr>
          <a:xfrm>
            <a:off x="7050807" y="3302000"/>
            <a:ext cx="2204341" cy="646331"/>
          </a:xfrm>
          <a:prstGeom prst="rect">
            <a:avLst/>
          </a:prstGeom>
          <a:noFill/>
        </p:spPr>
        <p:txBody>
          <a:bodyPr wrap="square" rtlCol="0">
            <a:spAutoFit/>
          </a:bodyPr>
          <a:lstStyle/>
          <a:p>
            <a:pPr algn="ctr"/>
            <a:r>
              <a:rPr lang="en-US" dirty="0" err="1">
                <a:latin typeface="Arial"/>
                <a:cs typeface="Arial"/>
              </a:rPr>
              <a:t>Duración</a:t>
            </a:r>
            <a:endParaRPr lang="en-US" dirty="0">
              <a:latin typeface="Arial"/>
              <a:cs typeface="Arial"/>
            </a:endParaRPr>
          </a:p>
          <a:p>
            <a:pPr algn="ctr"/>
            <a:r>
              <a:rPr lang="en-US" dirty="0">
                <a:latin typeface="Arial"/>
                <a:cs typeface="Arial"/>
              </a:rPr>
              <a:t>De la </a:t>
            </a:r>
            <a:r>
              <a:rPr lang="en-US" dirty="0" err="1">
                <a:latin typeface="Arial"/>
                <a:cs typeface="Arial"/>
              </a:rPr>
              <a:t>vida</a:t>
            </a:r>
            <a:endParaRPr lang="en-US" dirty="0">
              <a:latin typeface="Arial"/>
              <a:cs typeface="Arial"/>
            </a:endParaRPr>
          </a:p>
        </p:txBody>
      </p:sp>
      <p:sp>
        <p:nvSpPr>
          <p:cNvPr id="28" name="Title 1">
            <a:extLst>
              <a:ext uri="{FF2B5EF4-FFF2-40B4-BE49-F238E27FC236}">
                <a16:creationId xmlns:a16="http://schemas.microsoft.com/office/drawing/2014/main" id="{44C4E844-C3A5-DB44-822E-75D9375E9100}"/>
              </a:ext>
            </a:extLst>
          </p:cNvPr>
          <p:cNvSpPr txBox="1">
            <a:spLocks/>
          </p:cNvSpPr>
          <p:nvPr/>
        </p:nvSpPr>
        <p:spPr bwMode="auto">
          <a:xfrm>
            <a:off x="0" y="11113"/>
            <a:ext cx="9144000" cy="1143000"/>
          </a:xfrm>
          <a:prstGeom prst="rect">
            <a:avLst/>
          </a:prstGeom>
          <a:noFill/>
          <a:ln w="9525">
            <a:noFill/>
            <a:miter lim="800000"/>
            <a:headEnd/>
            <a:tailEnd/>
          </a:ln>
        </p:spPr>
        <p:txBody>
          <a:bodyPr anchor="ctr">
            <a:prstTxWarp prst="textNoShape">
              <a:avLst/>
            </a:prstTxWarp>
          </a:bodyPr>
          <a:lstStyle/>
          <a:p>
            <a:pPr algn="ctr" eaLnBrk="1" hangingPunct="1">
              <a:lnSpc>
                <a:spcPct val="80000"/>
              </a:lnSpc>
            </a:pPr>
            <a:r>
              <a:rPr lang="en-US" sz="4000" dirty="0" err="1">
                <a:latin typeface="Arial" pitchFamily="-111" charset="0"/>
                <a:ea typeface="Arial" pitchFamily="-111" charset="0"/>
                <a:cs typeface="Arial" pitchFamily="-111" charset="0"/>
              </a:rPr>
              <a:t>Cómo</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elegir</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qué</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ensayo</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clínico</a:t>
            </a:r>
            <a:r>
              <a:rPr lang="en-US" sz="4000" dirty="0">
                <a:latin typeface="Arial" pitchFamily="-111" charset="0"/>
                <a:ea typeface="Arial" pitchFamily="-111" charset="0"/>
                <a:cs typeface="Arial" pitchFamily="-111" charset="0"/>
              </a:rPr>
              <a:t> es </a:t>
            </a:r>
            <a:r>
              <a:rPr lang="en-US" sz="4000" dirty="0" err="1">
                <a:latin typeface="Arial" pitchFamily="-111" charset="0"/>
                <a:ea typeface="Arial" pitchFamily="-111" charset="0"/>
                <a:cs typeface="Arial" pitchFamily="-111" charset="0"/>
              </a:rPr>
              <a:t>adecuado</a:t>
            </a:r>
            <a:r>
              <a:rPr lang="en-US" sz="4000" dirty="0">
                <a:latin typeface="Arial" pitchFamily="-111" charset="0"/>
                <a:ea typeface="Arial" pitchFamily="-111" charset="0"/>
                <a:cs typeface="Arial" pitchFamily="-111" charset="0"/>
              </a:rPr>
              <a:t> para </a:t>
            </a:r>
            <a:r>
              <a:rPr lang="en-US" sz="4000" dirty="0" err="1">
                <a:latin typeface="Arial" pitchFamily="-111" charset="0"/>
                <a:ea typeface="Arial" pitchFamily="-111" charset="0"/>
                <a:cs typeface="Arial" pitchFamily="-111" charset="0"/>
              </a:rPr>
              <a:t>usted</a:t>
            </a:r>
            <a:r>
              <a:rPr lang="en-US" sz="4000" dirty="0">
                <a:latin typeface="Arial" pitchFamily="-111" charset="0"/>
                <a:ea typeface="Arial" pitchFamily="-111" charset="0"/>
                <a:cs typeface="Arial" pitchFamily="-111" charset="0"/>
              </a:rPr>
              <a:t>?</a:t>
            </a:r>
          </a:p>
        </p:txBody>
      </p:sp>
      <p:sp>
        <p:nvSpPr>
          <p:cNvPr id="30" name="Rectangle 29">
            <a:extLst>
              <a:ext uri="{FF2B5EF4-FFF2-40B4-BE49-F238E27FC236}">
                <a16:creationId xmlns:a16="http://schemas.microsoft.com/office/drawing/2014/main" id="{2039BA1B-01DA-8E41-9E20-D7611F97BD53}"/>
              </a:ext>
            </a:extLst>
          </p:cNvPr>
          <p:cNvSpPr/>
          <p:nvPr/>
        </p:nvSpPr>
        <p:spPr>
          <a:xfrm>
            <a:off x="1701800" y="6484576"/>
            <a:ext cx="7442200" cy="369332"/>
          </a:xfrm>
          <a:prstGeom prst="rect">
            <a:avLst/>
          </a:prstGeom>
        </p:spPr>
        <p:txBody>
          <a:bodyPr wrap="square">
            <a:spAutoFit/>
          </a:bodyPr>
          <a:lstStyle/>
          <a:p>
            <a:pPr algn="r"/>
            <a:r>
              <a:rPr lang="en-US">
                <a:latin typeface="Arial" panose="020B0604020202020204" pitchFamily="34" charset="0"/>
                <a:cs typeface="Arial" panose="020B0604020202020204" pitchFamily="34" charset="0"/>
              </a:rPr>
              <a:t>https://</a:t>
            </a:r>
            <a:r>
              <a:rPr lang="en-US" err="1">
                <a:latin typeface="Arial" panose="020B0604020202020204" pitchFamily="34" charset="0"/>
                <a:cs typeface="Arial" panose="020B0604020202020204" pitchFamily="34" charset="0"/>
              </a:rPr>
              <a:t>www.nia.nih.gov</a:t>
            </a:r>
            <a:r>
              <a:rPr lang="en-US">
                <a:latin typeface="Arial" panose="020B0604020202020204" pitchFamily="34" charset="0"/>
                <a:cs typeface="Arial" panose="020B0604020202020204" pitchFamily="34" charset="0"/>
              </a:rPr>
              <a:t>/health/clinical-trials-benefits-risks-and-safety</a:t>
            </a:r>
          </a:p>
        </p:txBody>
      </p:sp>
      <p:sp>
        <p:nvSpPr>
          <p:cNvPr id="32" name="TextBox 31">
            <a:extLst>
              <a:ext uri="{FF2B5EF4-FFF2-40B4-BE49-F238E27FC236}">
                <a16:creationId xmlns:a16="http://schemas.microsoft.com/office/drawing/2014/main" id="{B4EA08EF-D36A-EE40-8EC7-65CCA329A78A}"/>
              </a:ext>
            </a:extLst>
          </p:cNvPr>
          <p:cNvSpPr txBox="1"/>
          <p:nvPr/>
        </p:nvSpPr>
        <p:spPr>
          <a:xfrm>
            <a:off x="5354348" y="3301574"/>
            <a:ext cx="2204341" cy="923330"/>
          </a:xfrm>
          <a:prstGeom prst="rect">
            <a:avLst/>
          </a:prstGeom>
          <a:noFill/>
        </p:spPr>
        <p:txBody>
          <a:bodyPr wrap="square" rtlCol="0">
            <a:spAutoFit/>
          </a:bodyPr>
          <a:lstStyle/>
          <a:p>
            <a:pPr algn="ctr"/>
            <a:r>
              <a:rPr lang="en-US" dirty="0">
                <a:latin typeface="Arial"/>
                <a:cs typeface="Arial"/>
              </a:rPr>
              <a:t>Más</a:t>
            </a:r>
          </a:p>
          <a:p>
            <a:pPr algn="ctr"/>
            <a:r>
              <a:rPr lang="en-US" dirty="0" err="1">
                <a:latin typeface="Arial"/>
                <a:cs typeface="Arial"/>
              </a:rPr>
              <a:t>atención</a:t>
            </a:r>
            <a:endParaRPr lang="en-US" dirty="0">
              <a:latin typeface="Arial"/>
              <a:cs typeface="Arial"/>
            </a:endParaRPr>
          </a:p>
          <a:p>
            <a:pPr algn="ctr"/>
            <a:r>
              <a:rPr lang="en-US" dirty="0" err="1">
                <a:latin typeface="Arial"/>
                <a:cs typeface="Arial"/>
              </a:rPr>
              <a:t>médica</a:t>
            </a:r>
            <a:endParaRPr lang="en-US" dirty="0">
              <a:latin typeface="Arial"/>
              <a:cs typeface="Arial"/>
            </a:endParaRPr>
          </a:p>
        </p:txBody>
      </p:sp>
    </p:spTree>
    <p:extLst>
      <p:ext uri="{BB962C8B-B14F-4D97-AF65-F5344CB8AC3E}">
        <p14:creationId xmlns:p14="http://schemas.microsoft.com/office/powerpoint/2010/main" val="3317499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C44159F9-C6B6-5B41-BC4E-04DDBD748B94}"/>
              </a:ext>
            </a:extLst>
          </p:cNvPr>
          <p:cNvGrpSpPr/>
          <p:nvPr/>
        </p:nvGrpSpPr>
        <p:grpSpPr>
          <a:xfrm>
            <a:off x="18955" y="4528974"/>
            <a:ext cx="9081251" cy="1594131"/>
            <a:chOff x="91945" y="4452773"/>
            <a:chExt cx="9081251" cy="2000098"/>
          </a:xfrm>
        </p:grpSpPr>
        <p:sp>
          <p:nvSpPr>
            <p:cNvPr id="79" name="Isosceles Triangle 4">
              <a:extLst>
                <a:ext uri="{FF2B5EF4-FFF2-40B4-BE49-F238E27FC236}">
                  <a16:creationId xmlns:a16="http://schemas.microsoft.com/office/drawing/2014/main" id="{099C1BA9-DF8F-884E-9F92-B171E2453373}"/>
                </a:ext>
              </a:extLst>
            </p:cNvPr>
            <p:cNvSpPr/>
            <p:nvPr/>
          </p:nvSpPr>
          <p:spPr>
            <a:xfrm>
              <a:off x="4043725" y="4452773"/>
              <a:ext cx="1167863" cy="2000098"/>
            </a:xfrm>
            <a:prstGeom prst="triangl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D6E0930C-882D-B840-836C-08788BD9B676}"/>
                </a:ext>
              </a:extLst>
            </p:cNvPr>
            <p:cNvCxnSpPr/>
            <p:nvPr/>
          </p:nvCxnSpPr>
          <p:spPr>
            <a:xfrm>
              <a:off x="91945" y="4454361"/>
              <a:ext cx="9081251" cy="1588"/>
            </a:xfrm>
            <a:prstGeom prst="line">
              <a:avLst/>
            </a:prstGeom>
            <a:ln w="1270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5" name="TextBox 4">
            <a:extLst>
              <a:ext uri="{FF2B5EF4-FFF2-40B4-BE49-F238E27FC236}">
                <a16:creationId xmlns:a16="http://schemas.microsoft.com/office/drawing/2014/main" id="{910DAC7D-4D91-0A42-B3CB-D866838C7AAA}"/>
              </a:ext>
            </a:extLst>
          </p:cNvPr>
          <p:cNvSpPr txBox="1"/>
          <p:nvPr/>
        </p:nvSpPr>
        <p:spPr>
          <a:xfrm>
            <a:off x="218994" y="4645777"/>
            <a:ext cx="4700634" cy="369332"/>
          </a:xfrm>
          <a:prstGeom prst="rect">
            <a:avLst/>
          </a:prstGeom>
          <a:noFill/>
        </p:spPr>
        <p:txBody>
          <a:bodyPr wrap="square" rtlCol="0">
            <a:spAutoFit/>
          </a:bodyPr>
          <a:lstStyle/>
          <a:p>
            <a:r>
              <a:rPr lang="en-US" b="1" dirty="0" err="1">
                <a:latin typeface="Arial"/>
                <a:cs typeface="Arial"/>
              </a:rPr>
              <a:t>Costo</a:t>
            </a:r>
            <a:r>
              <a:rPr lang="en-US" b="1" dirty="0">
                <a:latin typeface="Arial"/>
                <a:cs typeface="Arial"/>
              </a:rPr>
              <a:t> y </a:t>
            </a:r>
            <a:r>
              <a:rPr lang="en-US" b="1" dirty="0" err="1">
                <a:latin typeface="Arial"/>
                <a:cs typeface="Arial"/>
              </a:rPr>
              <a:t>riesgo</a:t>
            </a:r>
            <a:endParaRPr lang="en-US" b="1" dirty="0">
              <a:latin typeface="Arial"/>
              <a:cs typeface="Arial"/>
            </a:endParaRPr>
          </a:p>
        </p:txBody>
      </p:sp>
      <p:sp>
        <p:nvSpPr>
          <p:cNvPr id="6" name="TextBox 5">
            <a:extLst>
              <a:ext uri="{FF2B5EF4-FFF2-40B4-BE49-F238E27FC236}">
                <a16:creationId xmlns:a16="http://schemas.microsoft.com/office/drawing/2014/main" id="{47FB2612-59F4-FE40-B90F-52D529922363}"/>
              </a:ext>
            </a:extLst>
          </p:cNvPr>
          <p:cNvSpPr txBox="1"/>
          <p:nvPr/>
        </p:nvSpPr>
        <p:spPr>
          <a:xfrm>
            <a:off x="6390526" y="4645777"/>
            <a:ext cx="2404045" cy="369332"/>
          </a:xfrm>
          <a:prstGeom prst="rect">
            <a:avLst/>
          </a:prstGeom>
          <a:noFill/>
        </p:spPr>
        <p:txBody>
          <a:bodyPr wrap="square" rtlCol="0">
            <a:spAutoFit/>
          </a:bodyPr>
          <a:lstStyle/>
          <a:p>
            <a:pPr algn="r"/>
            <a:r>
              <a:rPr lang="en-US" b="1" dirty="0" err="1">
                <a:latin typeface="Arial"/>
                <a:cs typeface="Arial"/>
              </a:rPr>
              <a:t>Beneficio</a:t>
            </a:r>
            <a:r>
              <a:rPr lang="en-US" b="1" dirty="0">
                <a:latin typeface="Arial"/>
                <a:cs typeface="Arial"/>
              </a:rPr>
              <a:t> </a:t>
            </a:r>
            <a:r>
              <a:rPr lang="en-US" b="1" dirty="0" err="1">
                <a:latin typeface="Arial"/>
                <a:cs typeface="Arial"/>
              </a:rPr>
              <a:t>Potencial</a:t>
            </a:r>
            <a:endParaRPr lang="en-US" dirty="0">
              <a:latin typeface="Arial"/>
              <a:cs typeface="Arial"/>
            </a:endParaRPr>
          </a:p>
        </p:txBody>
      </p:sp>
      <p:sp>
        <p:nvSpPr>
          <p:cNvPr id="81" name="TextBox 80">
            <a:extLst>
              <a:ext uri="{FF2B5EF4-FFF2-40B4-BE49-F238E27FC236}">
                <a16:creationId xmlns:a16="http://schemas.microsoft.com/office/drawing/2014/main" id="{8D68FCCC-9250-5E4D-895A-492FD6A99D84}"/>
              </a:ext>
            </a:extLst>
          </p:cNvPr>
          <p:cNvSpPr txBox="1"/>
          <p:nvPr/>
        </p:nvSpPr>
        <p:spPr>
          <a:xfrm>
            <a:off x="2204349" y="6193443"/>
            <a:ext cx="4700634" cy="369332"/>
          </a:xfrm>
          <a:prstGeom prst="rect">
            <a:avLst/>
          </a:prstGeom>
          <a:noFill/>
        </p:spPr>
        <p:txBody>
          <a:bodyPr wrap="square" rtlCol="0">
            <a:spAutoFit/>
          </a:bodyPr>
          <a:lstStyle/>
          <a:p>
            <a:pPr algn="ctr"/>
            <a:r>
              <a:rPr lang="en-US" b="1">
                <a:latin typeface="Arial"/>
                <a:cs typeface="Arial"/>
              </a:rPr>
              <a:t>Balance</a:t>
            </a:r>
          </a:p>
        </p:txBody>
      </p:sp>
      <p:sp>
        <p:nvSpPr>
          <p:cNvPr id="2" name="Oval 1">
            <a:extLst>
              <a:ext uri="{FF2B5EF4-FFF2-40B4-BE49-F238E27FC236}">
                <a16:creationId xmlns:a16="http://schemas.microsoft.com/office/drawing/2014/main" id="{777F077A-78A8-0D40-ABC9-6C634D07B739}"/>
              </a:ext>
            </a:extLst>
          </p:cNvPr>
          <p:cNvSpPr/>
          <p:nvPr/>
        </p:nvSpPr>
        <p:spPr>
          <a:xfrm>
            <a:off x="218994" y="2870644"/>
            <a:ext cx="1544059" cy="1544059"/>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7FC8184B-CAF0-3B4E-A870-603BCEFDBF04}"/>
              </a:ext>
            </a:extLst>
          </p:cNvPr>
          <p:cNvSpPr/>
          <p:nvPr/>
        </p:nvSpPr>
        <p:spPr>
          <a:xfrm>
            <a:off x="1915453" y="2867670"/>
            <a:ext cx="1544059" cy="1544059"/>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3ECE5CAE-AB62-9145-BEF0-1673390EA429}"/>
              </a:ext>
            </a:extLst>
          </p:cNvPr>
          <p:cNvSpPr/>
          <p:nvPr/>
        </p:nvSpPr>
        <p:spPr>
          <a:xfrm>
            <a:off x="1067224" y="1347057"/>
            <a:ext cx="1544059" cy="1544059"/>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E36B020F-B13F-4C41-96D7-1D3C8270BA07}"/>
              </a:ext>
            </a:extLst>
          </p:cNvPr>
          <p:cNvSpPr/>
          <p:nvPr/>
        </p:nvSpPr>
        <p:spPr>
          <a:xfrm>
            <a:off x="5684490" y="2825317"/>
            <a:ext cx="1544059" cy="1544059"/>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1D34DBFD-F82C-AE4C-91AF-C7902AAD10FD}"/>
              </a:ext>
            </a:extLst>
          </p:cNvPr>
          <p:cNvSpPr/>
          <p:nvPr/>
        </p:nvSpPr>
        <p:spPr>
          <a:xfrm>
            <a:off x="7380949" y="2822343"/>
            <a:ext cx="1544059" cy="1544059"/>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4ECF9CE8-BA19-4341-9DFB-BE4E6BE23ABF}"/>
              </a:ext>
            </a:extLst>
          </p:cNvPr>
          <p:cNvSpPr/>
          <p:nvPr/>
        </p:nvSpPr>
        <p:spPr>
          <a:xfrm>
            <a:off x="6532720" y="1301730"/>
            <a:ext cx="1544059" cy="1544059"/>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E607EF0-2375-714D-8E02-2264F4D13E39}"/>
              </a:ext>
            </a:extLst>
          </p:cNvPr>
          <p:cNvSpPr txBox="1"/>
          <p:nvPr/>
        </p:nvSpPr>
        <p:spPr>
          <a:xfrm>
            <a:off x="759494" y="1750593"/>
            <a:ext cx="2204341" cy="646331"/>
          </a:xfrm>
          <a:prstGeom prst="rect">
            <a:avLst/>
          </a:prstGeom>
          <a:noFill/>
        </p:spPr>
        <p:txBody>
          <a:bodyPr wrap="square" rtlCol="0">
            <a:spAutoFit/>
          </a:bodyPr>
          <a:lstStyle/>
          <a:p>
            <a:pPr algn="ctr"/>
            <a:r>
              <a:rPr lang="en-US" dirty="0" err="1">
                <a:latin typeface="Arial"/>
                <a:cs typeface="Arial"/>
              </a:rPr>
              <a:t>Effectos</a:t>
            </a:r>
            <a:endParaRPr lang="en-US" dirty="0">
              <a:latin typeface="Arial"/>
              <a:cs typeface="Arial"/>
            </a:endParaRPr>
          </a:p>
          <a:p>
            <a:pPr algn="ctr"/>
            <a:r>
              <a:rPr lang="en-US" dirty="0" err="1">
                <a:latin typeface="Arial"/>
                <a:cs typeface="Arial"/>
              </a:rPr>
              <a:t>secundarios</a:t>
            </a:r>
            <a:endParaRPr lang="en-US" dirty="0">
              <a:latin typeface="Arial"/>
              <a:cs typeface="Arial"/>
            </a:endParaRPr>
          </a:p>
        </p:txBody>
      </p:sp>
      <p:sp>
        <p:nvSpPr>
          <p:cNvPr id="22" name="TextBox 21">
            <a:extLst>
              <a:ext uri="{FF2B5EF4-FFF2-40B4-BE49-F238E27FC236}">
                <a16:creationId xmlns:a16="http://schemas.microsoft.com/office/drawing/2014/main" id="{CF0A930A-0BD8-7543-A1F9-4534C5872724}"/>
              </a:ext>
            </a:extLst>
          </p:cNvPr>
          <p:cNvSpPr txBox="1"/>
          <p:nvPr/>
        </p:nvSpPr>
        <p:spPr>
          <a:xfrm>
            <a:off x="6278778" y="1750593"/>
            <a:ext cx="2204341" cy="646331"/>
          </a:xfrm>
          <a:prstGeom prst="rect">
            <a:avLst/>
          </a:prstGeom>
          <a:noFill/>
        </p:spPr>
        <p:txBody>
          <a:bodyPr wrap="square" rtlCol="0">
            <a:spAutoFit/>
          </a:bodyPr>
          <a:lstStyle/>
          <a:p>
            <a:pPr algn="ctr"/>
            <a:r>
              <a:rPr lang="en-US" dirty="0">
                <a:latin typeface="Arial"/>
                <a:cs typeface="Arial"/>
              </a:rPr>
              <a:t>Calidad de</a:t>
            </a:r>
          </a:p>
          <a:p>
            <a:pPr algn="ctr"/>
            <a:r>
              <a:rPr lang="en-US" dirty="0" err="1">
                <a:latin typeface="Arial"/>
                <a:cs typeface="Arial"/>
              </a:rPr>
              <a:t>vida</a:t>
            </a:r>
            <a:endParaRPr lang="en-US" dirty="0">
              <a:latin typeface="Arial"/>
              <a:cs typeface="Arial"/>
            </a:endParaRPr>
          </a:p>
        </p:txBody>
      </p:sp>
      <p:sp>
        <p:nvSpPr>
          <p:cNvPr id="23" name="TextBox 22">
            <a:extLst>
              <a:ext uri="{FF2B5EF4-FFF2-40B4-BE49-F238E27FC236}">
                <a16:creationId xmlns:a16="http://schemas.microsoft.com/office/drawing/2014/main" id="{899970F0-DD7F-C140-B750-95F7E5DE9847}"/>
              </a:ext>
            </a:extLst>
          </p:cNvPr>
          <p:cNvSpPr txBox="1"/>
          <p:nvPr/>
        </p:nvSpPr>
        <p:spPr>
          <a:xfrm>
            <a:off x="7050807" y="3302000"/>
            <a:ext cx="2204341" cy="646331"/>
          </a:xfrm>
          <a:prstGeom prst="rect">
            <a:avLst/>
          </a:prstGeom>
          <a:noFill/>
        </p:spPr>
        <p:txBody>
          <a:bodyPr wrap="square" rtlCol="0">
            <a:spAutoFit/>
          </a:bodyPr>
          <a:lstStyle/>
          <a:p>
            <a:pPr algn="ctr"/>
            <a:r>
              <a:rPr lang="en-US" dirty="0" err="1">
                <a:latin typeface="Arial"/>
                <a:cs typeface="Arial"/>
              </a:rPr>
              <a:t>Duración</a:t>
            </a:r>
            <a:r>
              <a:rPr lang="en-US" dirty="0">
                <a:latin typeface="Arial"/>
                <a:cs typeface="Arial"/>
              </a:rPr>
              <a:t> </a:t>
            </a:r>
          </a:p>
          <a:p>
            <a:pPr algn="ctr"/>
            <a:r>
              <a:rPr lang="en-US" dirty="0">
                <a:latin typeface="Arial"/>
                <a:cs typeface="Arial"/>
              </a:rPr>
              <a:t>De la </a:t>
            </a:r>
            <a:r>
              <a:rPr lang="en-US" dirty="0" err="1">
                <a:latin typeface="Arial"/>
                <a:cs typeface="Arial"/>
              </a:rPr>
              <a:t>vida</a:t>
            </a:r>
            <a:endParaRPr lang="en-US" dirty="0">
              <a:latin typeface="Arial"/>
              <a:cs typeface="Arial"/>
            </a:endParaRPr>
          </a:p>
        </p:txBody>
      </p:sp>
      <p:sp>
        <p:nvSpPr>
          <p:cNvPr id="27" name="TextBox 26">
            <a:extLst>
              <a:ext uri="{FF2B5EF4-FFF2-40B4-BE49-F238E27FC236}">
                <a16:creationId xmlns:a16="http://schemas.microsoft.com/office/drawing/2014/main" id="{949A2269-D576-4C4C-893C-84195B65067A}"/>
              </a:ext>
            </a:extLst>
          </p:cNvPr>
          <p:cNvSpPr txBox="1"/>
          <p:nvPr/>
        </p:nvSpPr>
        <p:spPr>
          <a:xfrm>
            <a:off x="1587622" y="3301574"/>
            <a:ext cx="2204341" cy="646331"/>
          </a:xfrm>
          <a:prstGeom prst="rect">
            <a:avLst/>
          </a:prstGeom>
          <a:noFill/>
        </p:spPr>
        <p:txBody>
          <a:bodyPr wrap="square" rtlCol="0">
            <a:spAutoFit/>
          </a:bodyPr>
          <a:lstStyle/>
          <a:p>
            <a:pPr algn="ctr"/>
            <a:r>
              <a:rPr lang="en-US" dirty="0" err="1">
                <a:latin typeface="Arial"/>
                <a:cs typeface="Arial"/>
              </a:rPr>
              <a:t>Impactos</a:t>
            </a:r>
            <a:r>
              <a:rPr lang="en-US" dirty="0">
                <a:latin typeface="Arial"/>
                <a:cs typeface="Arial"/>
              </a:rPr>
              <a:t> </a:t>
            </a:r>
          </a:p>
          <a:p>
            <a:pPr algn="ctr"/>
            <a:r>
              <a:rPr lang="en-US" dirty="0" err="1">
                <a:latin typeface="Arial"/>
                <a:cs typeface="Arial"/>
              </a:rPr>
              <a:t>en</a:t>
            </a:r>
            <a:r>
              <a:rPr lang="en-US" dirty="0">
                <a:latin typeface="Arial"/>
                <a:cs typeface="Arial"/>
              </a:rPr>
              <a:t> la family</a:t>
            </a:r>
          </a:p>
        </p:txBody>
      </p:sp>
      <p:sp>
        <p:nvSpPr>
          <p:cNvPr id="28" name="Title 1">
            <a:extLst>
              <a:ext uri="{FF2B5EF4-FFF2-40B4-BE49-F238E27FC236}">
                <a16:creationId xmlns:a16="http://schemas.microsoft.com/office/drawing/2014/main" id="{44C4E844-C3A5-DB44-822E-75D9375E9100}"/>
              </a:ext>
            </a:extLst>
          </p:cNvPr>
          <p:cNvSpPr txBox="1">
            <a:spLocks/>
          </p:cNvSpPr>
          <p:nvPr/>
        </p:nvSpPr>
        <p:spPr bwMode="auto">
          <a:xfrm>
            <a:off x="0" y="11113"/>
            <a:ext cx="9144000" cy="1143000"/>
          </a:xfrm>
          <a:prstGeom prst="rect">
            <a:avLst/>
          </a:prstGeom>
          <a:noFill/>
          <a:ln w="9525">
            <a:noFill/>
            <a:miter lim="800000"/>
            <a:headEnd/>
            <a:tailEnd/>
          </a:ln>
        </p:spPr>
        <p:txBody>
          <a:bodyPr anchor="ctr">
            <a:prstTxWarp prst="textNoShape">
              <a:avLst/>
            </a:prstTxWarp>
          </a:bodyPr>
          <a:lstStyle/>
          <a:p>
            <a:pPr algn="ctr">
              <a:lnSpc>
                <a:spcPct val="80000"/>
              </a:lnSpc>
            </a:pPr>
            <a:r>
              <a:rPr lang="en-US" sz="4000" dirty="0" err="1">
                <a:latin typeface="Arial" pitchFamily="-111" charset="0"/>
                <a:ea typeface="Arial" pitchFamily="-111" charset="0"/>
                <a:cs typeface="Arial" pitchFamily="-111" charset="0"/>
              </a:rPr>
              <a:t>Cómo</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elegir</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qué</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ensayo</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clínico</a:t>
            </a:r>
            <a:r>
              <a:rPr lang="en-US" sz="4000" dirty="0">
                <a:latin typeface="Arial" pitchFamily="-111" charset="0"/>
                <a:ea typeface="Arial" pitchFamily="-111" charset="0"/>
                <a:cs typeface="Arial" pitchFamily="-111" charset="0"/>
              </a:rPr>
              <a:t> es </a:t>
            </a:r>
            <a:r>
              <a:rPr lang="en-US" sz="4000" dirty="0" err="1">
                <a:latin typeface="Arial" pitchFamily="-111" charset="0"/>
                <a:ea typeface="Arial" pitchFamily="-111" charset="0"/>
                <a:cs typeface="Arial" pitchFamily="-111" charset="0"/>
              </a:rPr>
              <a:t>adecuado</a:t>
            </a:r>
            <a:r>
              <a:rPr lang="en-US" sz="4000" dirty="0">
                <a:latin typeface="Arial" pitchFamily="-111" charset="0"/>
                <a:ea typeface="Arial" pitchFamily="-111" charset="0"/>
                <a:cs typeface="Arial" pitchFamily="-111" charset="0"/>
              </a:rPr>
              <a:t> para </a:t>
            </a:r>
            <a:r>
              <a:rPr lang="en-US" sz="4000" dirty="0" err="1">
                <a:latin typeface="Arial" pitchFamily="-111" charset="0"/>
                <a:ea typeface="Arial" pitchFamily="-111" charset="0"/>
                <a:cs typeface="Arial" pitchFamily="-111" charset="0"/>
              </a:rPr>
              <a:t>usted</a:t>
            </a:r>
            <a:r>
              <a:rPr lang="en-US" sz="4000" dirty="0">
                <a:latin typeface="Arial" pitchFamily="-111" charset="0"/>
                <a:ea typeface="Arial" pitchFamily="-111" charset="0"/>
                <a:cs typeface="Arial" pitchFamily="-111" charset="0"/>
              </a:rPr>
              <a:t>?</a:t>
            </a:r>
          </a:p>
        </p:txBody>
      </p:sp>
      <p:sp>
        <p:nvSpPr>
          <p:cNvPr id="30" name="Rectangle 29">
            <a:extLst>
              <a:ext uri="{FF2B5EF4-FFF2-40B4-BE49-F238E27FC236}">
                <a16:creationId xmlns:a16="http://schemas.microsoft.com/office/drawing/2014/main" id="{2039BA1B-01DA-8E41-9E20-D7611F97BD53}"/>
              </a:ext>
            </a:extLst>
          </p:cNvPr>
          <p:cNvSpPr/>
          <p:nvPr/>
        </p:nvSpPr>
        <p:spPr>
          <a:xfrm>
            <a:off x="1701800" y="6484576"/>
            <a:ext cx="7442200" cy="369332"/>
          </a:xfrm>
          <a:prstGeom prst="rect">
            <a:avLst/>
          </a:prstGeom>
        </p:spPr>
        <p:txBody>
          <a:bodyPr wrap="square">
            <a:spAutoFit/>
          </a:bodyPr>
          <a:lstStyle/>
          <a:p>
            <a:pPr algn="r"/>
            <a:r>
              <a:rPr lang="en-US">
                <a:latin typeface="Arial" panose="020B0604020202020204" pitchFamily="34" charset="0"/>
                <a:cs typeface="Arial" panose="020B0604020202020204" pitchFamily="34" charset="0"/>
              </a:rPr>
              <a:t>https://</a:t>
            </a:r>
            <a:r>
              <a:rPr lang="en-US" err="1">
                <a:latin typeface="Arial" panose="020B0604020202020204" pitchFamily="34" charset="0"/>
                <a:cs typeface="Arial" panose="020B0604020202020204" pitchFamily="34" charset="0"/>
              </a:rPr>
              <a:t>www.nia.nih.gov</a:t>
            </a:r>
            <a:r>
              <a:rPr lang="en-US">
                <a:latin typeface="Arial" panose="020B0604020202020204" pitchFamily="34" charset="0"/>
                <a:cs typeface="Arial" panose="020B0604020202020204" pitchFamily="34" charset="0"/>
              </a:rPr>
              <a:t>/health/clinical-trials-benefits-risks-and-safety</a:t>
            </a:r>
          </a:p>
        </p:txBody>
      </p:sp>
      <p:sp>
        <p:nvSpPr>
          <p:cNvPr id="31" name="TextBox 30">
            <a:extLst>
              <a:ext uri="{FF2B5EF4-FFF2-40B4-BE49-F238E27FC236}">
                <a16:creationId xmlns:a16="http://schemas.microsoft.com/office/drawing/2014/main" id="{4A88D394-BA48-084D-BFD2-BC8328086B0A}"/>
              </a:ext>
            </a:extLst>
          </p:cNvPr>
          <p:cNvSpPr txBox="1"/>
          <p:nvPr/>
        </p:nvSpPr>
        <p:spPr>
          <a:xfrm>
            <a:off x="-110173" y="3301574"/>
            <a:ext cx="2204341" cy="646331"/>
          </a:xfrm>
          <a:prstGeom prst="rect">
            <a:avLst/>
          </a:prstGeom>
          <a:noFill/>
        </p:spPr>
        <p:txBody>
          <a:bodyPr wrap="square" rtlCol="0">
            <a:spAutoFit/>
          </a:bodyPr>
          <a:lstStyle/>
          <a:p>
            <a:pPr algn="ctr"/>
            <a:r>
              <a:rPr lang="en-US" dirty="0" err="1">
                <a:latin typeface="Arial"/>
                <a:cs typeface="Arial"/>
              </a:rPr>
              <a:t>Impactos</a:t>
            </a:r>
            <a:endParaRPr lang="en-US" dirty="0">
              <a:latin typeface="Arial"/>
              <a:cs typeface="Arial"/>
            </a:endParaRPr>
          </a:p>
          <a:p>
            <a:pPr algn="ctr"/>
            <a:r>
              <a:rPr lang="en-US" dirty="0" err="1">
                <a:latin typeface="Arial"/>
                <a:cs typeface="Arial"/>
              </a:rPr>
              <a:t>psicologicos</a:t>
            </a:r>
            <a:endParaRPr lang="en-US" dirty="0">
              <a:latin typeface="Arial"/>
              <a:cs typeface="Arial"/>
            </a:endParaRPr>
          </a:p>
        </p:txBody>
      </p:sp>
      <p:sp>
        <p:nvSpPr>
          <p:cNvPr id="32" name="TextBox 31">
            <a:extLst>
              <a:ext uri="{FF2B5EF4-FFF2-40B4-BE49-F238E27FC236}">
                <a16:creationId xmlns:a16="http://schemas.microsoft.com/office/drawing/2014/main" id="{B4EA08EF-D36A-EE40-8EC7-65CCA329A78A}"/>
              </a:ext>
            </a:extLst>
          </p:cNvPr>
          <p:cNvSpPr txBox="1"/>
          <p:nvPr/>
        </p:nvSpPr>
        <p:spPr>
          <a:xfrm>
            <a:off x="5354348" y="3301574"/>
            <a:ext cx="2204341" cy="923330"/>
          </a:xfrm>
          <a:prstGeom prst="rect">
            <a:avLst/>
          </a:prstGeom>
          <a:noFill/>
        </p:spPr>
        <p:txBody>
          <a:bodyPr wrap="square" rtlCol="0">
            <a:spAutoFit/>
          </a:bodyPr>
          <a:lstStyle/>
          <a:p>
            <a:pPr algn="ctr"/>
            <a:r>
              <a:rPr lang="en-US" dirty="0">
                <a:latin typeface="Arial"/>
                <a:cs typeface="Arial"/>
              </a:rPr>
              <a:t>Más </a:t>
            </a:r>
          </a:p>
          <a:p>
            <a:pPr algn="ctr"/>
            <a:r>
              <a:rPr lang="en-US" dirty="0" err="1">
                <a:latin typeface="Arial"/>
                <a:cs typeface="Arial"/>
              </a:rPr>
              <a:t>atención</a:t>
            </a:r>
            <a:endParaRPr lang="en-US" dirty="0">
              <a:latin typeface="Arial"/>
              <a:cs typeface="Arial"/>
            </a:endParaRPr>
          </a:p>
          <a:p>
            <a:pPr algn="ctr"/>
            <a:r>
              <a:rPr lang="en-US" dirty="0" err="1">
                <a:latin typeface="Arial"/>
                <a:cs typeface="Arial"/>
              </a:rPr>
              <a:t>médica</a:t>
            </a:r>
            <a:endParaRPr lang="en-US" dirty="0">
              <a:latin typeface="Arial"/>
              <a:cs typeface="Arial"/>
            </a:endParaRPr>
          </a:p>
        </p:txBody>
      </p:sp>
      <p:sp>
        <p:nvSpPr>
          <p:cNvPr id="24" name="TextBox 23">
            <a:extLst>
              <a:ext uri="{FF2B5EF4-FFF2-40B4-BE49-F238E27FC236}">
                <a16:creationId xmlns:a16="http://schemas.microsoft.com/office/drawing/2014/main" id="{0290190A-5E2B-4026-AD2F-A0F10FA6A1FA}"/>
              </a:ext>
            </a:extLst>
          </p:cNvPr>
          <p:cNvSpPr txBox="1"/>
          <p:nvPr/>
        </p:nvSpPr>
        <p:spPr>
          <a:xfrm>
            <a:off x="1915452" y="1469130"/>
            <a:ext cx="2204341" cy="369332"/>
          </a:xfrm>
          <a:prstGeom prst="rect">
            <a:avLst/>
          </a:prstGeom>
          <a:noFill/>
        </p:spPr>
        <p:txBody>
          <a:bodyPr wrap="square" rtlCol="0">
            <a:spAutoFit/>
          </a:bodyPr>
          <a:lstStyle/>
          <a:p>
            <a:pPr algn="ctr"/>
            <a:r>
              <a:rPr lang="en-US" b="1" dirty="0">
                <a:latin typeface="Arial"/>
                <a:cs typeface="Arial"/>
              </a:rPr>
              <a:t>Face</a:t>
            </a:r>
            <a:endParaRPr lang="en-US" dirty="0">
              <a:latin typeface="Arial"/>
              <a:cs typeface="Arial"/>
            </a:endParaRPr>
          </a:p>
        </p:txBody>
      </p:sp>
    </p:spTree>
    <p:extLst>
      <p:ext uri="{BB962C8B-B14F-4D97-AF65-F5344CB8AC3E}">
        <p14:creationId xmlns:p14="http://schemas.microsoft.com/office/powerpoint/2010/main" val="2605763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44C4E844-C3A5-DB44-822E-75D9375E9100}"/>
              </a:ext>
            </a:extLst>
          </p:cNvPr>
          <p:cNvSpPr txBox="1">
            <a:spLocks/>
          </p:cNvSpPr>
          <p:nvPr/>
        </p:nvSpPr>
        <p:spPr bwMode="auto">
          <a:xfrm>
            <a:off x="0" y="11113"/>
            <a:ext cx="9144000" cy="1143000"/>
          </a:xfrm>
          <a:prstGeom prst="rect">
            <a:avLst/>
          </a:prstGeom>
          <a:noFill/>
          <a:ln w="9525">
            <a:noFill/>
            <a:miter lim="800000"/>
            <a:headEnd/>
            <a:tailEnd/>
          </a:ln>
        </p:spPr>
        <p:txBody>
          <a:bodyPr anchor="ctr">
            <a:prstTxWarp prst="textNoShape">
              <a:avLst/>
            </a:prstTxWarp>
          </a:bodyPr>
          <a:lstStyle/>
          <a:p>
            <a:pPr algn="ctr" eaLnBrk="1" hangingPunct="1">
              <a:lnSpc>
                <a:spcPct val="80000"/>
              </a:lnSpc>
            </a:pPr>
            <a:r>
              <a:rPr lang="en-US" sz="3600" dirty="0">
                <a:latin typeface="Arial" pitchFamily="-111" charset="0"/>
                <a:ea typeface="Arial" pitchFamily="-111" charset="0"/>
                <a:cs typeface="Arial" pitchFamily="-111" charset="0"/>
              </a:rPr>
              <a:t>Los </a:t>
            </a:r>
            <a:r>
              <a:rPr lang="en-US" sz="3600" dirty="0" err="1">
                <a:latin typeface="Arial" pitchFamily="-111" charset="0"/>
                <a:ea typeface="Arial" pitchFamily="-111" charset="0"/>
                <a:cs typeface="Arial" pitchFamily="-111" charset="0"/>
              </a:rPr>
              <a:t>ensayos</a:t>
            </a:r>
            <a:r>
              <a:rPr lang="en-US" sz="3600" dirty="0">
                <a:latin typeface="Arial" pitchFamily="-111" charset="0"/>
                <a:ea typeface="Arial" pitchFamily="-111" charset="0"/>
                <a:cs typeface="Arial" pitchFamily="-111" charset="0"/>
              </a:rPr>
              <a:t> </a:t>
            </a:r>
            <a:r>
              <a:rPr lang="en-US" sz="3600" dirty="0" err="1">
                <a:latin typeface="Arial" pitchFamily="-111" charset="0"/>
                <a:ea typeface="Arial" pitchFamily="-111" charset="0"/>
                <a:cs typeface="Arial" pitchFamily="-111" charset="0"/>
              </a:rPr>
              <a:t>clínicos</a:t>
            </a:r>
            <a:r>
              <a:rPr lang="en-US" sz="3600" dirty="0">
                <a:latin typeface="Arial" pitchFamily="-111" charset="0"/>
                <a:ea typeface="Arial" pitchFamily="-111" charset="0"/>
                <a:cs typeface="Arial" pitchFamily="-111" charset="0"/>
              </a:rPr>
              <a:t> de </a:t>
            </a:r>
            <a:r>
              <a:rPr lang="en-US" sz="3600" dirty="0" err="1">
                <a:latin typeface="Arial" pitchFamily="-111" charset="0"/>
                <a:ea typeface="Arial" pitchFamily="-111" charset="0"/>
                <a:cs typeface="Arial" pitchFamily="-111" charset="0"/>
              </a:rPr>
              <a:t>fármacos</a:t>
            </a:r>
            <a:r>
              <a:rPr lang="en-US" sz="3600" dirty="0">
                <a:latin typeface="Arial" pitchFamily="-111" charset="0"/>
                <a:ea typeface="Arial" pitchFamily="-111" charset="0"/>
                <a:cs typeface="Arial" pitchFamily="-111" charset="0"/>
              </a:rPr>
              <a:t> </a:t>
            </a:r>
            <a:r>
              <a:rPr lang="en-US" sz="3600" dirty="0" err="1">
                <a:latin typeface="Arial" pitchFamily="-111" charset="0"/>
                <a:ea typeface="Arial" pitchFamily="-111" charset="0"/>
                <a:cs typeface="Arial" pitchFamily="-111" charset="0"/>
              </a:rPr>
              <a:t>suelen</a:t>
            </a:r>
            <a:r>
              <a:rPr lang="en-US" sz="3600" dirty="0">
                <a:latin typeface="Arial" pitchFamily="-111" charset="0"/>
                <a:ea typeface="Arial" pitchFamily="-111" charset="0"/>
                <a:cs typeface="Arial" pitchFamily="-111" charset="0"/>
              </a:rPr>
              <a:t> </a:t>
            </a:r>
            <a:r>
              <a:rPr lang="en-US" sz="3600" dirty="0" err="1">
                <a:latin typeface="Arial" pitchFamily="-111" charset="0"/>
                <a:ea typeface="Arial" pitchFamily="-111" charset="0"/>
                <a:cs typeface="Arial" pitchFamily="-111" charset="0"/>
              </a:rPr>
              <a:t>descripción</a:t>
            </a:r>
            <a:r>
              <a:rPr lang="en-US" sz="3600" dirty="0">
                <a:latin typeface="Arial" pitchFamily="-111" charset="0"/>
                <a:ea typeface="Arial" pitchFamily="-111" charset="0"/>
                <a:cs typeface="Arial" pitchFamily="-111" charset="0"/>
              </a:rPr>
              <a:t> </a:t>
            </a:r>
            <a:r>
              <a:rPr lang="en-US" sz="3600" dirty="0" err="1">
                <a:latin typeface="Arial" pitchFamily="-111" charset="0"/>
                <a:ea typeface="Arial" pitchFamily="-111" charset="0"/>
                <a:cs typeface="Arial" pitchFamily="-111" charset="0"/>
              </a:rPr>
              <a:t>en</a:t>
            </a:r>
            <a:r>
              <a:rPr lang="en-US" sz="3600" dirty="0">
                <a:latin typeface="Arial" pitchFamily="-111" charset="0"/>
                <a:ea typeface="Arial" pitchFamily="-111" charset="0"/>
                <a:cs typeface="Arial" pitchFamily="-111" charset="0"/>
              </a:rPr>
              <a:t> </a:t>
            </a:r>
            <a:r>
              <a:rPr lang="en-US" sz="3600" dirty="0" err="1">
                <a:latin typeface="Arial" pitchFamily="-111" charset="0"/>
                <a:ea typeface="Arial" pitchFamily="-111" charset="0"/>
                <a:cs typeface="Arial" pitchFamily="-111" charset="0"/>
              </a:rPr>
              <a:t>función</a:t>
            </a:r>
            <a:r>
              <a:rPr lang="en-US" sz="3600" dirty="0">
                <a:latin typeface="Arial" pitchFamily="-111" charset="0"/>
                <a:ea typeface="Arial" pitchFamily="-111" charset="0"/>
                <a:cs typeface="Arial" pitchFamily="-111" charset="0"/>
              </a:rPr>
              <a:t> de </a:t>
            </a:r>
            <a:r>
              <a:rPr lang="en-US" sz="3600" dirty="0" err="1">
                <a:latin typeface="Arial" pitchFamily="-111" charset="0"/>
                <a:ea typeface="Arial" pitchFamily="-111" charset="0"/>
                <a:cs typeface="Arial" pitchFamily="-111" charset="0"/>
              </a:rPr>
              <a:t>su</a:t>
            </a:r>
            <a:r>
              <a:rPr lang="en-US" sz="3600" dirty="0">
                <a:latin typeface="Arial" pitchFamily="-111" charset="0"/>
                <a:ea typeface="Arial" pitchFamily="-111" charset="0"/>
                <a:cs typeface="Arial" pitchFamily="-111" charset="0"/>
              </a:rPr>
              <a:t> </a:t>
            </a:r>
            <a:r>
              <a:rPr lang="en-US" sz="3600" dirty="0" err="1">
                <a:latin typeface="Arial" pitchFamily="-111" charset="0"/>
                <a:ea typeface="Arial" pitchFamily="-111" charset="0"/>
                <a:cs typeface="Arial" pitchFamily="-111" charset="0"/>
              </a:rPr>
              <a:t>fase</a:t>
            </a:r>
            <a:r>
              <a:rPr lang="en-US" sz="3600" dirty="0">
                <a:latin typeface="Arial" pitchFamily="-111" charset="0"/>
                <a:ea typeface="Arial" pitchFamily="-111" charset="0"/>
                <a:cs typeface="Arial" pitchFamily="-111" charset="0"/>
              </a:rPr>
              <a:t>.</a:t>
            </a:r>
          </a:p>
        </p:txBody>
      </p:sp>
      <p:sp>
        <p:nvSpPr>
          <p:cNvPr id="4" name="Content Placeholder 1">
            <a:extLst>
              <a:ext uri="{FF2B5EF4-FFF2-40B4-BE49-F238E27FC236}">
                <a16:creationId xmlns:a16="http://schemas.microsoft.com/office/drawing/2014/main" id="{FEEC02E0-18D9-D648-8946-41B1B33E6CED}"/>
              </a:ext>
            </a:extLst>
          </p:cNvPr>
          <p:cNvSpPr txBox="1">
            <a:spLocks/>
          </p:cNvSpPr>
          <p:nvPr/>
        </p:nvSpPr>
        <p:spPr>
          <a:xfrm>
            <a:off x="33982" y="1172316"/>
            <a:ext cx="9076036" cy="6242776"/>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1800" b="1" dirty="0" err="1">
                <a:latin typeface="Arial" panose="020B0604020202020204" pitchFamily="34" charset="0"/>
                <a:cs typeface="Arial" panose="020B0604020202020204" pitchFamily="34" charset="0"/>
              </a:rPr>
              <a:t>Ensayo</a:t>
            </a:r>
            <a:r>
              <a:rPr lang="en-US" sz="1800" b="1" dirty="0">
                <a:latin typeface="Arial" panose="020B0604020202020204" pitchFamily="34" charset="0"/>
                <a:cs typeface="Arial" panose="020B0604020202020204" pitchFamily="34" charset="0"/>
              </a:rPr>
              <a:t> face 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Probar</a:t>
            </a:r>
            <a:r>
              <a:rPr lang="en-US" sz="1800" dirty="0">
                <a:latin typeface="Arial" panose="020B0604020202020204" pitchFamily="34" charset="0"/>
                <a:cs typeface="Arial" panose="020B0604020202020204" pitchFamily="34" charset="0"/>
              </a:rPr>
              <a:t> un </a:t>
            </a:r>
            <a:r>
              <a:rPr lang="en-US" sz="1800" dirty="0" err="1">
                <a:latin typeface="Arial" panose="020B0604020202020204" pitchFamily="34" charset="0"/>
                <a:cs typeface="Arial" panose="020B0604020202020204" pitchFamily="34" charset="0"/>
              </a:rPr>
              <a:t>tratamiento</a:t>
            </a:r>
            <a:r>
              <a:rPr lang="en-US" sz="1800" dirty="0">
                <a:latin typeface="Arial" panose="020B0604020202020204" pitchFamily="34" charset="0"/>
                <a:cs typeface="Arial" panose="020B0604020202020204" pitchFamily="34" charset="0"/>
              </a:rPr>
              <a:t> experimental </a:t>
            </a:r>
            <a:r>
              <a:rPr lang="en-US" sz="1800" dirty="0" err="1">
                <a:latin typeface="Arial" panose="020B0604020202020204" pitchFamily="34" charset="0"/>
                <a:cs typeface="Arial" panose="020B0604020202020204" pitchFamily="34" charset="0"/>
              </a:rPr>
              <a:t>en</a:t>
            </a:r>
            <a:r>
              <a:rPr lang="en-US" sz="1800" dirty="0">
                <a:latin typeface="Arial" panose="020B0604020202020204" pitchFamily="34" charset="0"/>
                <a:cs typeface="Arial" panose="020B0604020202020204" pitchFamily="34" charset="0"/>
              </a:rPr>
              <a:t> un </a:t>
            </a:r>
            <a:r>
              <a:rPr lang="en-US" sz="1800" dirty="0" err="1">
                <a:latin typeface="Arial" panose="020B0604020202020204" pitchFamily="34" charset="0"/>
                <a:cs typeface="Arial" panose="020B0604020202020204" pitchFamily="34" charset="0"/>
              </a:rPr>
              <a:t>pequeño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grupo</a:t>
            </a:r>
            <a:r>
              <a:rPr lang="en-US" sz="1800" dirty="0">
                <a:latin typeface="Arial" panose="020B0604020202020204" pitchFamily="34" charset="0"/>
                <a:cs typeface="Arial" panose="020B0604020202020204" pitchFamily="34" charset="0"/>
              </a:rPr>
              <a:t> de personas (20 to 80) a menudo </a:t>
            </a:r>
            <a:r>
              <a:rPr lang="en-US" sz="1800" dirty="0" err="1">
                <a:latin typeface="Arial" panose="020B0604020202020204" pitchFamily="34" charset="0"/>
                <a:cs typeface="Arial" panose="020B0604020202020204" pitchFamily="34" charset="0"/>
              </a:rPr>
              <a:t>sanas</a:t>
            </a:r>
            <a:r>
              <a:rPr lang="en-US" sz="1800" dirty="0">
                <a:latin typeface="Arial" panose="020B0604020202020204" pitchFamily="34" charset="0"/>
                <a:cs typeface="Arial" panose="020B0604020202020204" pitchFamily="34" charset="0"/>
              </a:rPr>
              <a:t> para </a:t>
            </a:r>
            <a:r>
              <a:rPr lang="en-US" sz="1800" dirty="0" err="1">
                <a:latin typeface="Arial" panose="020B0604020202020204" pitchFamily="34" charset="0"/>
                <a:cs typeface="Arial" panose="020B0604020202020204" pitchFamily="34" charset="0"/>
              </a:rPr>
              <a:t>juzgar</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seguridad</a:t>
            </a:r>
            <a:r>
              <a:rPr lang="en-US" sz="1800" dirty="0">
                <a:latin typeface="Arial" panose="020B0604020202020204" pitchFamily="34" charset="0"/>
                <a:cs typeface="Arial" panose="020B0604020202020204" pitchFamily="34" charset="0"/>
              </a:rPr>
              <a:t> y </a:t>
            </a:r>
            <a:r>
              <a:rPr lang="en-US" sz="1800" dirty="0" err="1">
                <a:latin typeface="Arial" panose="020B0604020202020204" pitchFamily="34" charset="0"/>
                <a:cs typeface="Arial" panose="020B0604020202020204" pitchFamily="34" charset="0"/>
              </a:rPr>
              <a:t>efectos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secundarios</a:t>
            </a:r>
            <a:r>
              <a:rPr lang="en-US" sz="1800" dirty="0">
                <a:latin typeface="Arial" panose="020B0604020202020204" pitchFamily="34" charset="0"/>
                <a:cs typeface="Arial" panose="020B0604020202020204" pitchFamily="34" charset="0"/>
              </a:rPr>
              <a:t> y para </a:t>
            </a:r>
            <a:r>
              <a:rPr lang="en-US" sz="1800" dirty="0" err="1">
                <a:latin typeface="Arial" panose="020B0604020202020204" pitchFamily="34" charset="0"/>
                <a:cs typeface="Arial" panose="020B0604020202020204" pitchFamily="34" charset="0"/>
              </a:rPr>
              <a:t>encontrar</a:t>
            </a:r>
            <a:r>
              <a:rPr lang="en-US" sz="1800" dirty="0">
                <a:latin typeface="Arial" panose="020B0604020202020204" pitchFamily="34" charset="0"/>
                <a:cs typeface="Arial" panose="020B0604020202020204" pitchFamily="34" charset="0"/>
              </a:rPr>
              <a:t> la </a:t>
            </a:r>
            <a:r>
              <a:rPr lang="en-US" sz="1800" dirty="0" err="1">
                <a:latin typeface="Arial" panose="020B0604020202020204" pitchFamily="34" charset="0"/>
                <a:cs typeface="Arial" panose="020B0604020202020204" pitchFamily="34" charset="0"/>
              </a:rPr>
              <a:t>dosis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correcta</a:t>
            </a:r>
            <a:r>
              <a:rPr lang="en-US" sz="1800" dirty="0">
                <a:latin typeface="Arial" panose="020B0604020202020204" pitchFamily="34" charset="0"/>
                <a:cs typeface="Arial" panose="020B0604020202020204" pitchFamily="34" charset="0"/>
              </a:rPr>
              <a:t> del </a:t>
            </a:r>
            <a:r>
              <a:rPr lang="en-US" sz="1800" dirty="0" err="1">
                <a:latin typeface="Arial" panose="020B0604020202020204" pitchFamily="34" charset="0"/>
                <a:cs typeface="Arial" panose="020B0604020202020204" pitchFamily="34" charset="0"/>
              </a:rPr>
              <a:t>medicamento</a:t>
            </a:r>
            <a:r>
              <a:rPr lang="en-US" sz="1800" dirty="0">
                <a:latin typeface="Arial" panose="020B0604020202020204" pitchFamily="34" charset="0"/>
                <a:cs typeface="Arial" panose="020B0604020202020204" pitchFamily="34" charset="0"/>
              </a:rPr>
              <a:t>.</a:t>
            </a:r>
          </a:p>
          <a:p>
            <a:pPr>
              <a:spcAft>
                <a:spcPts val="600"/>
              </a:spcAft>
            </a:pPr>
            <a:r>
              <a:rPr lang="en-US" sz="1800" b="1" dirty="0" err="1">
                <a:latin typeface="Arial" panose="020B0604020202020204" pitchFamily="34" charset="0"/>
                <a:cs typeface="Arial" panose="020B0604020202020204" pitchFamily="34" charset="0"/>
              </a:rPr>
              <a:t>Ensayo</a:t>
            </a:r>
            <a:r>
              <a:rPr lang="en-US" sz="1800" b="1" dirty="0">
                <a:latin typeface="Arial" panose="020B0604020202020204" pitchFamily="34" charset="0"/>
                <a:cs typeface="Arial" panose="020B0604020202020204" pitchFamily="34" charset="0"/>
              </a:rPr>
              <a:t> face II: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Usar</a:t>
            </a:r>
            <a:r>
              <a:rPr lang="en-US" sz="1800" dirty="0">
                <a:latin typeface="Arial" panose="020B0604020202020204" pitchFamily="34" charset="0"/>
                <a:cs typeface="Arial" panose="020B0604020202020204" pitchFamily="34" charset="0"/>
              </a:rPr>
              <a:t> mas personas (100 to 300). </a:t>
            </a:r>
            <a:r>
              <a:rPr lang="en-US" sz="1800" dirty="0" err="1">
                <a:latin typeface="Arial" panose="020B0604020202020204" pitchFamily="34" charset="0"/>
                <a:cs typeface="Arial" panose="020B0604020202020204" pitchFamily="34" charset="0"/>
              </a:rPr>
              <a:t>Mientras</a:t>
            </a:r>
            <a:r>
              <a:rPr lang="en-US" sz="1800" dirty="0">
                <a:latin typeface="Arial" panose="020B0604020202020204" pitchFamily="34" charset="0"/>
                <a:cs typeface="Arial" panose="020B0604020202020204" pitchFamily="34" charset="0"/>
              </a:rPr>
              <a:t> que el </a:t>
            </a:r>
            <a:r>
              <a:rPr lang="en-US" sz="1800" dirty="0" err="1">
                <a:latin typeface="Arial" panose="020B0604020202020204" pitchFamily="34" charset="0"/>
                <a:cs typeface="Arial" panose="020B0604020202020204" pitchFamily="34" charset="0"/>
              </a:rPr>
              <a:t>énfasis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en</a:t>
            </a:r>
            <a:r>
              <a:rPr lang="en-US" sz="1800" dirty="0">
                <a:latin typeface="Arial" panose="020B0604020202020204" pitchFamily="34" charset="0"/>
                <a:cs typeface="Arial" panose="020B0604020202020204" pitchFamily="34" charset="0"/>
              </a:rPr>
              <a:t> la    </a:t>
            </a:r>
            <a:r>
              <a:rPr lang="en-US" sz="1800" dirty="0" err="1">
                <a:latin typeface="Arial" panose="020B0604020202020204" pitchFamily="34" charset="0"/>
                <a:cs typeface="Arial" panose="020B0604020202020204" pitchFamily="34" charset="0"/>
              </a:rPr>
              <a:t>fase</a:t>
            </a:r>
            <a:r>
              <a:rPr lang="en-US" sz="1800" dirty="0">
                <a:latin typeface="Arial" panose="020B0604020202020204" pitchFamily="34" charset="0"/>
                <a:cs typeface="Arial" panose="020B0604020202020204" pitchFamily="34" charset="0"/>
              </a:rPr>
              <a:t> I es la </a:t>
            </a:r>
            <a:r>
              <a:rPr lang="en-US" sz="1800" dirty="0" err="1">
                <a:latin typeface="Arial" panose="020B0604020202020204" pitchFamily="34" charset="0"/>
                <a:cs typeface="Arial" panose="020B0604020202020204" pitchFamily="34" charset="0"/>
              </a:rPr>
              <a:t>seguridad</a:t>
            </a:r>
            <a:r>
              <a:rPr lang="en-US" sz="1800" dirty="0">
                <a:latin typeface="Arial" panose="020B0604020202020204" pitchFamily="34" charset="0"/>
                <a:cs typeface="Arial" panose="020B0604020202020204" pitchFamily="34" charset="0"/>
              </a:rPr>
              <a:t>, el </a:t>
            </a:r>
            <a:r>
              <a:rPr lang="en-US" sz="1800" dirty="0" err="1">
                <a:latin typeface="Arial" panose="020B0604020202020204" pitchFamily="34" charset="0"/>
                <a:cs typeface="Arial" panose="020B0604020202020204" pitchFamily="34" charset="0"/>
              </a:rPr>
              <a:t>énfansis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en</a:t>
            </a:r>
            <a:r>
              <a:rPr lang="en-US" sz="1800" dirty="0">
                <a:latin typeface="Arial" panose="020B0604020202020204" pitchFamily="34" charset="0"/>
                <a:cs typeface="Arial" panose="020B0604020202020204" pitchFamily="34" charset="0"/>
              </a:rPr>
              <a:t> la </a:t>
            </a:r>
            <a:r>
              <a:rPr lang="en-US" sz="1800" dirty="0" err="1">
                <a:latin typeface="Arial" panose="020B0604020202020204" pitchFamily="34" charset="0"/>
                <a:cs typeface="Arial" panose="020B0604020202020204" pitchFamily="34" charset="0"/>
              </a:rPr>
              <a:t>fase</a:t>
            </a:r>
            <a:r>
              <a:rPr lang="en-US" sz="1800" dirty="0">
                <a:latin typeface="Arial" panose="020B0604020202020204" pitchFamily="34" charset="0"/>
                <a:cs typeface="Arial" panose="020B0604020202020204" pitchFamily="34" charset="0"/>
              </a:rPr>
              <a:t> II </a:t>
            </a:r>
            <a:r>
              <a:rPr lang="en-US" sz="1800" dirty="0" err="1">
                <a:latin typeface="Arial" panose="020B0604020202020204" pitchFamily="34" charset="0"/>
                <a:cs typeface="Arial" panose="020B0604020202020204" pitchFamily="34" charset="0"/>
              </a:rPr>
              <a:t>está</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en</a:t>
            </a:r>
            <a:r>
              <a:rPr lang="en-US" sz="1800" dirty="0">
                <a:latin typeface="Arial" panose="020B0604020202020204" pitchFamily="34" charset="0"/>
                <a:cs typeface="Arial" panose="020B0604020202020204" pitchFamily="34" charset="0"/>
              </a:rPr>
              <a:t> la </a:t>
            </a:r>
            <a:r>
              <a:rPr lang="en-US" sz="1800" dirty="0" err="1">
                <a:latin typeface="Arial" panose="020B0604020202020204" pitchFamily="34" charset="0"/>
                <a:cs typeface="Arial" panose="020B0604020202020204" pitchFamily="34" charset="0"/>
              </a:rPr>
              <a:t>efectividad</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Esta</a:t>
            </a:r>
            <a:r>
              <a:rPr lang="en-US" sz="1800" dirty="0">
                <a:latin typeface="Arial" panose="020B0604020202020204" pitchFamily="34" charset="0"/>
                <a:cs typeface="Arial" panose="020B0604020202020204" pitchFamily="34" charset="0"/>
              </a:rPr>
              <a:t> face </a:t>
            </a:r>
            <a:r>
              <a:rPr lang="en-US" sz="1800" dirty="0" err="1">
                <a:latin typeface="Arial" panose="020B0604020202020204" pitchFamily="34" charset="0"/>
                <a:cs typeface="Arial" panose="020B0604020202020204" pitchFamily="34" charset="0"/>
              </a:rPr>
              <a:t>tiene</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como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objetivo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obtener</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datos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preliminares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sobre</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si</a:t>
            </a:r>
            <a:r>
              <a:rPr lang="en-US" sz="1800" dirty="0">
                <a:latin typeface="Arial" panose="020B0604020202020204" pitchFamily="34" charset="0"/>
                <a:cs typeface="Arial" panose="020B0604020202020204" pitchFamily="34" charset="0"/>
              </a:rPr>
              <a:t> el </a:t>
            </a:r>
            <a:r>
              <a:rPr lang="en-US" sz="1800" dirty="0" err="1">
                <a:latin typeface="Arial" panose="020B0604020202020204" pitchFamily="34" charset="0"/>
                <a:cs typeface="Arial" panose="020B0604020202020204" pitchFamily="34" charset="0"/>
              </a:rPr>
              <a:t>medicamento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functiona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en</a:t>
            </a:r>
            <a:r>
              <a:rPr lang="en-US" sz="1800" dirty="0">
                <a:latin typeface="Arial" panose="020B0604020202020204" pitchFamily="34" charset="0"/>
                <a:cs typeface="Arial" panose="020B0604020202020204" pitchFamily="34" charset="0"/>
              </a:rPr>
              <a:t> personas que </a:t>
            </a:r>
            <a:r>
              <a:rPr lang="en-US" sz="1800" dirty="0" err="1">
                <a:latin typeface="Arial" panose="020B0604020202020204" pitchFamily="34" charset="0"/>
                <a:cs typeface="Arial" panose="020B0604020202020204" pitchFamily="34" charset="0"/>
              </a:rPr>
              <a:t>tienen</a:t>
            </a:r>
            <a:r>
              <a:rPr lang="en-US" sz="1800" dirty="0">
                <a:latin typeface="Arial" panose="020B0604020202020204" pitchFamily="34" charset="0"/>
                <a:cs typeface="Arial" panose="020B0604020202020204" pitchFamily="34" charset="0"/>
              </a:rPr>
              <a:t> una </a:t>
            </a:r>
            <a:r>
              <a:rPr lang="en-US" sz="1800" dirty="0" err="1">
                <a:latin typeface="Arial" panose="020B0604020202020204" pitchFamily="34" charset="0"/>
                <a:cs typeface="Arial" panose="020B0604020202020204" pitchFamily="34" charset="0"/>
              </a:rPr>
              <a:t>enfermedad</a:t>
            </a:r>
            <a:r>
              <a:rPr lang="en-US" sz="1800" dirty="0">
                <a:latin typeface="Arial" panose="020B0604020202020204" pitchFamily="34" charset="0"/>
                <a:cs typeface="Arial" panose="020B0604020202020204" pitchFamily="34" charset="0"/>
              </a:rPr>
              <a:t> o </a:t>
            </a:r>
            <a:r>
              <a:rPr lang="en-US" sz="1800" dirty="0" err="1">
                <a:latin typeface="Arial" panose="020B0604020202020204" pitchFamily="34" charset="0"/>
                <a:cs typeface="Arial" panose="020B0604020202020204" pitchFamily="34" charset="0"/>
              </a:rPr>
              <a:t>condición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determinada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Estos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ensayos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También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continúan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estudiando</a:t>
            </a:r>
            <a:r>
              <a:rPr lang="en-US" sz="1800" dirty="0">
                <a:latin typeface="Arial" panose="020B0604020202020204" pitchFamily="34" charset="0"/>
                <a:cs typeface="Arial" panose="020B0604020202020204" pitchFamily="34" charset="0"/>
              </a:rPr>
              <a:t> la </a:t>
            </a:r>
            <a:r>
              <a:rPr lang="en-US" sz="1800" dirty="0" err="1">
                <a:latin typeface="Arial" panose="020B0604020202020204" pitchFamily="34" charset="0"/>
                <a:cs typeface="Arial" panose="020B0604020202020204" pitchFamily="34" charset="0"/>
              </a:rPr>
              <a:t>seguridad</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incluidos</a:t>
            </a:r>
            <a:r>
              <a:rPr lang="en-US" sz="1800" dirty="0">
                <a:latin typeface="Arial" panose="020B0604020202020204" pitchFamily="34" charset="0"/>
                <a:cs typeface="Arial" panose="020B0604020202020204" pitchFamily="34" charset="0"/>
              </a:rPr>
              <a:t> los </a:t>
            </a:r>
            <a:r>
              <a:rPr lang="en-US" sz="1800" dirty="0" err="1">
                <a:latin typeface="Arial" panose="020B0604020202020204" pitchFamily="34" charset="0"/>
                <a:cs typeface="Arial" panose="020B0604020202020204" pitchFamily="34" charset="0"/>
              </a:rPr>
              <a:t>efectos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secundarios</a:t>
            </a:r>
            <a:r>
              <a:rPr lang="en-US" sz="1800" dirty="0">
                <a:latin typeface="Arial" panose="020B0604020202020204" pitchFamily="34" charset="0"/>
                <a:cs typeface="Arial" panose="020B0604020202020204" pitchFamily="34" charset="0"/>
              </a:rPr>
              <a:t> a </a:t>
            </a:r>
            <a:r>
              <a:rPr lang="en-US" sz="1800" dirty="0" err="1">
                <a:latin typeface="Arial" panose="020B0604020202020204" pitchFamily="34" charset="0"/>
                <a:cs typeface="Arial" panose="020B0604020202020204" pitchFamily="34" charset="0"/>
              </a:rPr>
              <a:t>corto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plazo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Esta</a:t>
            </a:r>
            <a:r>
              <a:rPr lang="en-US" sz="1800" dirty="0">
                <a:latin typeface="Arial" panose="020B0604020202020204" pitchFamily="34" charset="0"/>
                <a:cs typeface="Arial" panose="020B0604020202020204" pitchFamily="34" charset="0"/>
              </a:rPr>
              <a:t> face </a:t>
            </a:r>
            <a:r>
              <a:rPr lang="en-US" sz="1800" dirty="0" err="1">
                <a:latin typeface="Arial" panose="020B0604020202020204" pitchFamily="34" charset="0"/>
                <a:cs typeface="Arial" panose="020B0604020202020204" pitchFamily="34" charset="0"/>
              </a:rPr>
              <a:t>puede</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durar</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varios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años</a:t>
            </a:r>
            <a:r>
              <a:rPr lang="en-US" sz="1800" dirty="0">
                <a:latin typeface="Arial" panose="020B0604020202020204" pitchFamily="34" charset="0"/>
                <a:cs typeface="Arial" panose="020B0604020202020204" pitchFamily="34" charset="0"/>
              </a:rPr>
              <a:t>.</a:t>
            </a:r>
          </a:p>
          <a:p>
            <a:pPr>
              <a:spcAft>
                <a:spcPts val="600"/>
              </a:spcAft>
            </a:pPr>
            <a:r>
              <a:rPr lang="en-US" sz="1800" b="1" dirty="0" err="1">
                <a:latin typeface="Arial" panose="020B0604020202020204" pitchFamily="34" charset="0"/>
                <a:cs typeface="Arial" panose="020B0604020202020204" pitchFamily="34" charset="0"/>
              </a:rPr>
              <a:t>Ensayo</a:t>
            </a:r>
            <a:r>
              <a:rPr lang="en-US" sz="1800" b="1" dirty="0">
                <a:latin typeface="Arial" panose="020B0604020202020204" pitchFamily="34" charset="0"/>
                <a:cs typeface="Arial" panose="020B0604020202020204" pitchFamily="34" charset="0"/>
              </a:rPr>
              <a:t> face III: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Recopila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más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información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sobre</a:t>
            </a:r>
            <a:r>
              <a:rPr lang="en-US" sz="1800" dirty="0">
                <a:latin typeface="Arial" panose="020B0604020202020204" pitchFamily="34" charset="0"/>
                <a:cs typeface="Arial" panose="020B0604020202020204" pitchFamily="34" charset="0"/>
              </a:rPr>
              <a:t> la </a:t>
            </a:r>
            <a:r>
              <a:rPr lang="en-US" sz="1800" dirty="0" err="1">
                <a:latin typeface="Arial" panose="020B0604020202020204" pitchFamily="34" charset="0"/>
                <a:cs typeface="Arial" panose="020B0604020202020204" pitchFamily="34" charset="0"/>
              </a:rPr>
              <a:t>seguridad</a:t>
            </a:r>
            <a:r>
              <a:rPr lang="en-US" sz="1800" dirty="0">
                <a:latin typeface="Arial" panose="020B0604020202020204" pitchFamily="34" charset="0"/>
                <a:cs typeface="Arial" panose="020B0604020202020204" pitchFamily="34" charset="0"/>
              </a:rPr>
              <a:t> y </a:t>
            </a:r>
            <a:r>
              <a:rPr lang="en-US" sz="1800" dirty="0" err="1">
                <a:latin typeface="Arial" panose="020B0604020202020204" pitchFamily="34" charset="0"/>
                <a:cs typeface="Arial" panose="020B0604020202020204" pitchFamily="34" charset="0"/>
              </a:rPr>
              <a:t>eficacia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estudia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diferentes</a:t>
            </a:r>
            <a:r>
              <a:rPr lang="en-US" sz="1800" dirty="0">
                <a:latin typeface="Arial" panose="020B0604020202020204" pitchFamily="34" charset="0"/>
                <a:cs typeface="Arial" panose="020B0604020202020204" pitchFamily="34" charset="0"/>
              </a:rPr>
              <a:t> poblaciónes y </a:t>
            </a:r>
            <a:r>
              <a:rPr lang="en-US" sz="1800" dirty="0" err="1">
                <a:latin typeface="Arial" panose="020B0604020202020204" pitchFamily="34" charset="0"/>
                <a:cs typeface="Arial" panose="020B0604020202020204" pitchFamily="34" charset="0"/>
              </a:rPr>
              <a:t>diferentes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dosis</a:t>
            </a:r>
            <a:r>
              <a:rPr lang="en-US" sz="1800" dirty="0">
                <a:latin typeface="Arial" panose="020B0604020202020204" pitchFamily="34" charset="0"/>
                <a:cs typeface="Arial" panose="020B0604020202020204" pitchFamily="34" charset="0"/>
              </a:rPr>
              <a:t>, y </a:t>
            </a:r>
            <a:r>
              <a:rPr lang="en-US" sz="1800" dirty="0" err="1">
                <a:latin typeface="Arial" panose="020B0604020202020204" pitchFamily="34" charset="0"/>
                <a:cs typeface="Arial" panose="020B0604020202020204" pitchFamily="34" charset="0"/>
              </a:rPr>
              <a:t>usa</a:t>
            </a:r>
            <a:r>
              <a:rPr lang="en-US" sz="1800" dirty="0">
                <a:latin typeface="Arial" panose="020B0604020202020204" pitchFamily="34" charset="0"/>
                <a:cs typeface="Arial" panose="020B0604020202020204" pitchFamily="34" charset="0"/>
              </a:rPr>
              <a:t> el </a:t>
            </a:r>
            <a:r>
              <a:rPr lang="en-US" sz="1800" dirty="0" err="1">
                <a:latin typeface="Arial" panose="020B0604020202020204" pitchFamily="34" charset="0"/>
                <a:cs typeface="Arial" panose="020B0604020202020204" pitchFamily="34" charset="0"/>
              </a:rPr>
              <a:t>medicamento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combinación</a:t>
            </a:r>
            <a:r>
              <a:rPr lang="en-US" sz="1800" dirty="0">
                <a:latin typeface="Arial" panose="020B0604020202020204" pitchFamily="34" charset="0"/>
                <a:cs typeface="Arial" panose="020B0604020202020204" pitchFamily="34" charset="0"/>
              </a:rPr>
              <a:t> con </a:t>
            </a:r>
            <a:r>
              <a:rPr lang="en-US" sz="1800" dirty="0" err="1">
                <a:latin typeface="Arial" panose="020B0604020202020204" pitchFamily="34" charset="0"/>
                <a:cs typeface="Arial" panose="020B0604020202020204" pitchFamily="34" charset="0"/>
              </a:rPr>
              <a:t>otros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medicamentos</a:t>
            </a:r>
            <a:r>
              <a:rPr lang="en-US" sz="1800" dirty="0">
                <a:latin typeface="Arial" panose="020B0604020202020204" pitchFamily="34" charset="0"/>
                <a:cs typeface="Arial" panose="020B0604020202020204" pitchFamily="34" charset="0"/>
              </a:rPr>
              <a:t>. El </a:t>
            </a:r>
            <a:r>
              <a:rPr lang="en-US" sz="1800" dirty="0" err="1">
                <a:latin typeface="Arial" panose="020B0604020202020204" pitchFamily="34" charset="0"/>
                <a:cs typeface="Arial" panose="020B0604020202020204" pitchFamily="34" charset="0"/>
              </a:rPr>
              <a:t>número</a:t>
            </a:r>
            <a:r>
              <a:rPr lang="en-US" sz="1800" dirty="0">
                <a:latin typeface="Arial" panose="020B0604020202020204" pitchFamily="34" charset="0"/>
                <a:cs typeface="Arial" panose="020B0604020202020204" pitchFamily="34" charset="0"/>
              </a:rPr>
              <a:t> de </a:t>
            </a:r>
            <a:r>
              <a:rPr lang="en-US" sz="1800" dirty="0" err="1">
                <a:latin typeface="Arial" panose="020B0604020202020204" pitchFamily="34" charset="0"/>
                <a:cs typeface="Arial" panose="020B0604020202020204" pitchFamily="34" charset="0"/>
              </a:rPr>
              <a:t>sujetos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suele</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oscilar</a:t>
            </a:r>
            <a:r>
              <a:rPr lang="en-US" sz="1800" dirty="0">
                <a:latin typeface="Arial" panose="020B0604020202020204" pitchFamily="34" charset="0"/>
                <a:cs typeface="Arial" panose="020B0604020202020204" pitchFamily="34" charset="0"/>
              </a:rPr>
              <a:t> entre </a:t>
            </a:r>
            <a:r>
              <a:rPr lang="en-US" sz="1800" dirty="0" err="1">
                <a:latin typeface="Arial" panose="020B0604020202020204" pitchFamily="34" charset="0"/>
                <a:cs typeface="Arial" panose="020B0604020202020204" pitchFamily="34" charset="0"/>
              </a:rPr>
              <a:t>varios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cientos</a:t>
            </a:r>
            <a:r>
              <a:rPr lang="en-US" sz="1800" dirty="0">
                <a:latin typeface="Arial" panose="020B0604020202020204" pitchFamily="34" charset="0"/>
                <a:cs typeface="Arial" panose="020B0604020202020204" pitchFamily="34" charset="0"/>
              </a:rPr>
              <a:t> y </a:t>
            </a:r>
            <a:r>
              <a:rPr lang="en-US" sz="1800" dirty="0" err="1">
                <a:latin typeface="Arial" panose="020B0604020202020204" pitchFamily="34" charset="0"/>
                <a:cs typeface="Arial" panose="020B0604020202020204" pitchFamily="34" charset="0"/>
              </a:rPr>
              <a:t>alrededor</a:t>
            </a:r>
            <a:r>
              <a:rPr lang="en-US" sz="1800" dirty="0">
                <a:latin typeface="Arial" panose="020B0604020202020204" pitchFamily="34" charset="0"/>
                <a:cs typeface="Arial" panose="020B0604020202020204" pitchFamily="34" charset="0"/>
              </a:rPr>
              <a:t> de 3,000 personas. Si la FDA </a:t>
            </a:r>
            <a:r>
              <a:rPr lang="en-US" sz="1800" dirty="0" err="1">
                <a:latin typeface="Arial" panose="020B0604020202020204" pitchFamily="34" charset="0"/>
                <a:cs typeface="Arial" panose="020B0604020202020204" pitchFamily="34" charset="0"/>
              </a:rPr>
              <a:t>acepta</a:t>
            </a:r>
            <a:r>
              <a:rPr lang="en-US" sz="1800" dirty="0">
                <a:latin typeface="Arial" panose="020B0604020202020204" pitchFamily="34" charset="0"/>
                <a:cs typeface="Arial" panose="020B0604020202020204" pitchFamily="34" charset="0"/>
              </a:rPr>
              <a:t> que los </a:t>
            </a:r>
            <a:r>
              <a:rPr lang="en-US" sz="1800" dirty="0" err="1">
                <a:latin typeface="Arial" panose="020B0604020202020204" pitchFamily="34" charset="0"/>
                <a:cs typeface="Arial" panose="020B0604020202020204" pitchFamily="34" charset="0"/>
              </a:rPr>
              <a:t>resultados</a:t>
            </a:r>
            <a:r>
              <a:rPr lang="en-US" sz="1800" dirty="0">
                <a:latin typeface="Arial" panose="020B0604020202020204" pitchFamily="34" charset="0"/>
                <a:cs typeface="Arial" panose="020B0604020202020204" pitchFamily="34" charset="0"/>
              </a:rPr>
              <a:t> del </a:t>
            </a:r>
            <a:r>
              <a:rPr lang="en-US" sz="1800" dirty="0" err="1">
                <a:latin typeface="Arial" panose="020B0604020202020204" pitchFamily="34" charset="0"/>
                <a:cs typeface="Arial" panose="020B0604020202020204" pitchFamily="34" charset="0"/>
              </a:rPr>
              <a:t>ensayo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sean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positivos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aprobará</a:t>
            </a:r>
            <a:r>
              <a:rPr lang="en-US" sz="1800" dirty="0">
                <a:latin typeface="Arial" panose="020B0604020202020204" pitchFamily="34" charset="0"/>
                <a:cs typeface="Arial" panose="020B0604020202020204" pitchFamily="34" charset="0"/>
              </a:rPr>
              <a:t> el </a:t>
            </a:r>
            <a:r>
              <a:rPr lang="en-US" sz="1800" dirty="0" err="1">
                <a:latin typeface="Arial" panose="020B0604020202020204" pitchFamily="34" charset="0"/>
                <a:cs typeface="Arial" panose="020B0604020202020204" pitchFamily="34" charset="0"/>
              </a:rPr>
              <a:t>medicamento</a:t>
            </a:r>
            <a:r>
              <a:rPr lang="en-US" sz="1800" dirty="0">
                <a:latin typeface="Arial" panose="020B0604020202020204" pitchFamily="34" charset="0"/>
                <a:cs typeface="Arial" panose="020B0604020202020204" pitchFamily="34" charset="0"/>
              </a:rPr>
              <a:t> o el </a:t>
            </a:r>
            <a:r>
              <a:rPr lang="en-US" sz="1800" dirty="0" err="1">
                <a:latin typeface="Arial" panose="020B0604020202020204" pitchFamily="34" charset="0"/>
                <a:cs typeface="Arial" panose="020B0604020202020204" pitchFamily="34" charset="0"/>
              </a:rPr>
              <a:t>dispositivo</a:t>
            </a:r>
            <a:r>
              <a:rPr lang="en-US" sz="1800" dirty="0">
                <a:latin typeface="Arial" panose="020B0604020202020204" pitchFamily="34" charset="0"/>
                <a:cs typeface="Arial" panose="020B0604020202020204" pitchFamily="34" charset="0"/>
              </a:rPr>
              <a:t> experimental.</a:t>
            </a:r>
          </a:p>
          <a:p>
            <a:pPr>
              <a:spcAft>
                <a:spcPts val="600"/>
              </a:spcAft>
            </a:pPr>
            <a:r>
              <a:rPr lang="en-US" sz="1800" b="1" dirty="0" err="1">
                <a:latin typeface="Arial" panose="020B0604020202020204" pitchFamily="34" charset="0"/>
                <a:cs typeface="Arial" panose="020B0604020202020204" pitchFamily="34" charset="0"/>
              </a:rPr>
              <a:t>Ensayo</a:t>
            </a:r>
            <a:r>
              <a:rPr lang="en-US" sz="1800" b="1" dirty="0">
                <a:latin typeface="Arial" panose="020B0604020202020204" pitchFamily="34" charset="0"/>
                <a:cs typeface="Arial" panose="020B0604020202020204" pitchFamily="34" charset="0"/>
              </a:rPr>
              <a:t> face IV:</a:t>
            </a:r>
            <a:r>
              <a:rPr lang="en-US" sz="1800" dirty="0">
                <a:latin typeface="Arial" panose="020B0604020202020204" pitchFamily="34" charset="0"/>
                <a:cs typeface="Arial" panose="020B0604020202020204" pitchFamily="34" charset="0"/>
              </a:rPr>
              <a:t> Los  </a:t>
            </a:r>
            <a:r>
              <a:rPr lang="en-US" sz="1800" dirty="0" err="1">
                <a:latin typeface="Arial" panose="020B0604020202020204" pitchFamily="34" charset="0"/>
                <a:cs typeface="Arial" panose="020B0604020202020204" pitchFamily="34" charset="0"/>
              </a:rPr>
              <a:t>medicamentos</a:t>
            </a:r>
            <a:r>
              <a:rPr lang="en-US" sz="1800" dirty="0">
                <a:latin typeface="Arial" panose="020B0604020202020204" pitchFamily="34" charset="0"/>
                <a:cs typeface="Arial" panose="020B0604020202020204" pitchFamily="34" charset="0"/>
              </a:rPr>
              <a:t> o </a:t>
            </a:r>
            <a:r>
              <a:rPr lang="en-US" sz="1800" dirty="0" err="1">
                <a:latin typeface="Arial" panose="020B0604020202020204" pitchFamily="34" charset="0"/>
                <a:cs typeface="Arial" panose="020B0604020202020204" pitchFamily="34" charset="0"/>
              </a:rPr>
              <a:t>dispositivos</a:t>
            </a:r>
            <a:r>
              <a:rPr lang="en-US" sz="1800" dirty="0">
                <a:latin typeface="Arial" panose="020B0604020202020204" pitchFamily="34" charset="0"/>
                <a:cs typeface="Arial" panose="020B0604020202020204" pitchFamily="34" charset="0"/>
              </a:rPr>
              <a:t> se </a:t>
            </a:r>
            <a:r>
              <a:rPr lang="en-US" sz="1800" dirty="0" err="1">
                <a:latin typeface="Arial" panose="020B0604020202020204" pitchFamily="34" charset="0"/>
                <a:cs typeface="Arial" panose="020B0604020202020204" pitchFamily="34" charset="0"/>
              </a:rPr>
              <a:t>lleva</a:t>
            </a:r>
            <a:r>
              <a:rPr lang="en-US" sz="1800" dirty="0">
                <a:latin typeface="Arial" panose="020B0604020202020204" pitchFamily="34" charset="0"/>
                <a:cs typeface="Arial" panose="020B0604020202020204" pitchFamily="34" charset="0"/>
              </a:rPr>
              <a:t> a </a:t>
            </a:r>
            <a:r>
              <a:rPr lang="en-US" sz="1800" dirty="0" err="1">
                <a:latin typeface="Arial" panose="020B0604020202020204" pitchFamily="34" charset="0"/>
                <a:cs typeface="Arial" panose="020B0604020202020204" pitchFamily="34" charset="0"/>
              </a:rPr>
              <a:t>cabo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despues</a:t>
            </a:r>
            <a:r>
              <a:rPr lang="en-US" sz="1800" dirty="0">
                <a:latin typeface="Arial" panose="020B0604020202020204" pitchFamily="34" charset="0"/>
                <a:cs typeface="Arial" panose="020B0604020202020204" pitchFamily="34" charset="0"/>
              </a:rPr>
              <a:t> de que la FDA </a:t>
            </a:r>
            <a:r>
              <a:rPr lang="en-US" sz="1800" dirty="0" err="1">
                <a:latin typeface="Arial" panose="020B0604020202020204" pitchFamily="34" charset="0"/>
                <a:cs typeface="Arial" panose="020B0604020202020204" pitchFamily="34" charset="0"/>
              </a:rPr>
              <a:t>aprueba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uso</a:t>
            </a:r>
            <a:r>
              <a:rPr lang="en-US" sz="1800" dirty="0">
                <a:latin typeface="Arial" panose="020B0604020202020204" pitchFamily="34" charset="0"/>
                <a:cs typeface="Arial" panose="020B0604020202020204" pitchFamily="34" charset="0"/>
              </a:rPr>
              <a:t>. La </a:t>
            </a:r>
            <a:r>
              <a:rPr lang="en-US" sz="1800" dirty="0" err="1">
                <a:latin typeface="Arial" panose="020B0604020202020204" pitchFamily="34" charset="0"/>
                <a:cs typeface="Arial" panose="020B0604020202020204" pitchFamily="34" charset="0"/>
              </a:rPr>
              <a:t>efectividad</a:t>
            </a:r>
            <a:r>
              <a:rPr lang="en-US" sz="1800" dirty="0">
                <a:latin typeface="Arial" panose="020B0604020202020204" pitchFamily="34" charset="0"/>
                <a:cs typeface="Arial" panose="020B0604020202020204" pitchFamily="34" charset="0"/>
              </a:rPr>
              <a:t> y </a:t>
            </a:r>
            <a:r>
              <a:rPr lang="en-US" sz="1800" dirty="0" err="1">
                <a:latin typeface="Arial" panose="020B0604020202020204" pitchFamily="34" charset="0"/>
                <a:cs typeface="Arial" panose="020B0604020202020204" pitchFamily="34" charset="0"/>
              </a:rPr>
              <a:t>seguridad</a:t>
            </a:r>
            <a:r>
              <a:rPr lang="en-US" sz="1800" dirty="0">
                <a:latin typeface="Arial" panose="020B0604020202020204" pitchFamily="34" charset="0"/>
                <a:cs typeface="Arial" panose="020B0604020202020204" pitchFamily="34" charset="0"/>
              </a:rPr>
              <a:t> de un </a:t>
            </a:r>
            <a:r>
              <a:rPr lang="en-US" sz="1800" dirty="0" err="1">
                <a:latin typeface="Arial" panose="020B0604020202020204" pitchFamily="34" charset="0"/>
                <a:cs typeface="Arial" panose="020B0604020202020204" pitchFamily="34" charset="0"/>
              </a:rPr>
              <a:t>dispositivo</a:t>
            </a:r>
            <a:r>
              <a:rPr lang="en-US" sz="1800" dirty="0">
                <a:latin typeface="Arial" panose="020B0604020202020204" pitchFamily="34" charset="0"/>
                <a:cs typeface="Arial" panose="020B0604020202020204" pitchFamily="34" charset="0"/>
              </a:rPr>
              <a:t> se </a:t>
            </a:r>
            <a:r>
              <a:rPr lang="en-US" sz="1800" dirty="0" err="1">
                <a:latin typeface="Arial" panose="020B0604020202020204" pitchFamily="34" charset="0"/>
                <a:cs typeface="Arial" panose="020B0604020202020204" pitchFamily="34" charset="0"/>
              </a:rPr>
              <a:t>monitorean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en</a:t>
            </a:r>
            <a:r>
              <a:rPr lang="en-US" sz="1800" dirty="0">
                <a:latin typeface="Arial" panose="020B0604020202020204" pitchFamily="34" charset="0"/>
                <a:cs typeface="Arial" panose="020B0604020202020204" pitchFamily="34" charset="0"/>
              </a:rPr>
              <a:t> poblaciónes </a:t>
            </a:r>
            <a:r>
              <a:rPr lang="en-US" sz="1800" dirty="0" err="1">
                <a:latin typeface="Arial" panose="020B0604020202020204" pitchFamily="34" charset="0"/>
                <a:cs typeface="Arial" panose="020B0604020202020204" pitchFamily="34" charset="0"/>
              </a:rPr>
              <a:t>grandes</a:t>
            </a:r>
            <a:r>
              <a:rPr lang="en-US" sz="1800" dirty="0">
                <a:latin typeface="Arial" panose="020B0604020202020204" pitchFamily="34" charset="0"/>
                <a:cs typeface="Arial" panose="020B0604020202020204" pitchFamily="34" charset="0"/>
              </a:rPr>
              <a:t> y </a:t>
            </a:r>
            <a:r>
              <a:rPr lang="en-US" sz="1800" dirty="0" err="1">
                <a:latin typeface="Arial" panose="020B0604020202020204" pitchFamily="34" charset="0"/>
                <a:cs typeface="Arial" panose="020B0604020202020204" pitchFamily="34" charset="0"/>
              </a:rPr>
              <a:t>diversas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Aveces</a:t>
            </a:r>
            <a:r>
              <a:rPr lang="en-US" sz="1800" dirty="0">
                <a:latin typeface="Arial" panose="020B0604020202020204" pitchFamily="34" charset="0"/>
                <a:cs typeface="Arial" panose="020B0604020202020204" pitchFamily="34" charset="0"/>
              </a:rPr>
              <a:t>, los </a:t>
            </a:r>
            <a:r>
              <a:rPr lang="en-US" sz="1800" dirty="0" err="1">
                <a:latin typeface="Arial" panose="020B0604020202020204" pitchFamily="34" charset="0"/>
                <a:cs typeface="Arial" panose="020B0604020202020204" pitchFamily="34" charset="0"/>
              </a:rPr>
              <a:t>efectos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secundarios</a:t>
            </a:r>
            <a:r>
              <a:rPr lang="en-US" sz="1800" dirty="0">
                <a:latin typeface="Arial" panose="020B0604020202020204" pitchFamily="34" charset="0"/>
                <a:cs typeface="Arial" panose="020B0604020202020204" pitchFamily="34" charset="0"/>
              </a:rPr>
              <a:t> de un </a:t>
            </a:r>
            <a:r>
              <a:rPr lang="en-US" sz="1800" dirty="0" err="1">
                <a:latin typeface="Arial" panose="020B0604020202020204" pitchFamily="34" charset="0"/>
                <a:cs typeface="Arial" panose="020B0604020202020204" pitchFamily="34" charset="0"/>
              </a:rPr>
              <a:t>medicamento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pueden</a:t>
            </a:r>
            <a:r>
              <a:rPr lang="en-US" sz="1800" dirty="0">
                <a:latin typeface="Arial" panose="020B0604020202020204" pitchFamily="34" charset="0"/>
                <a:cs typeface="Arial" panose="020B0604020202020204" pitchFamily="34" charset="0"/>
              </a:rPr>
              <a:t> no ser claros hasta que </a:t>
            </a:r>
            <a:r>
              <a:rPr lang="en-US" sz="1800" dirty="0" err="1">
                <a:latin typeface="Arial" panose="020B0604020202020204" pitchFamily="34" charset="0"/>
                <a:cs typeface="Arial" panose="020B0604020202020204" pitchFamily="34" charset="0"/>
              </a:rPr>
              <a:t>más</a:t>
            </a:r>
            <a:r>
              <a:rPr lang="en-US" sz="1800" dirty="0">
                <a:latin typeface="Arial" panose="020B0604020202020204" pitchFamily="34" charset="0"/>
                <a:cs typeface="Arial" panose="020B0604020202020204" pitchFamily="34" charset="0"/>
              </a:rPr>
              <a:t> personas lo </a:t>
            </a:r>
            <a:r>
              <a:rPr lang="en-US" sz="1800" dirty="0" err="1">
                <a:latin typeface="Arial" panose="020B0604020202020204" pitchFamily="34" charset="0"/>
                <a:cs typeface="Arial" panose="020B0604020202020204" pitchFamily="34" charset="0"/>
              </a:rPr>
              <a:t>hayan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tomado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durante</a:t>
            </a:r>
            <a:r>
              <a:rPr lang="en-US" sz="1800" dirty="0">
                <a:latin typeface="Arial" panose="020B0604020202020204" pitchFamily="34" charset="0"/>
                <a:cs typeface="Arial" panose="020B0604020202020204" pitchFamily="34" charset="0"/>
              </a:rPr>
              <a:t> un </a:t>
            </a:r>
            <a:r>
              <a:rPr lang="en-US" sz="1800" dirty="0" err="1">
                <a:latin typeface="Arial" panose="020B0604020202020204" pitchFamily="34" charset="0"/>
                <a:cs typeface="Arial" panose="020B0604020202020204" pitchFamily="34" charset="0"/>
              </a:rPr>
              <a:t>periodo</a:t>
            </a:r>
            <a:r>
              <a:rPr lang="en-US" sz="1800" dirty="0">
                <a:latin typeface="Arial" panose="020B0604020202020204" pitchFamily="34" charset="0"/>
                <a:cs typeface="Arial" panose="020B0604020202020204" pitchFamily="34" charset="0"/>
              </a:rPr>
              <a:t> de </a:t>
            </a:r>
            <a:r>
              <a:rPr lang="en-US" sz="1800" dirty="0" err="1">
                <a:latin typeface="Arial" panose="020B0604020202020204" pitchFamily="34" charset="0"/>
                <a:cs typeface="Arial" panose="020B0604020202020204" pitchFamily="34" charset="0"/>
              </a:rPr>
              <a:t>tiempo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más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prolongado</a:t>
            </a:r>
            <a:r>
              <a:rPr lang="en-US" sz="1800" dirty="0">
                <a:latin typeface="Arial" panose="020B0604020202020204" pitchFamily="34" charset="0"/>
                <a:cs typeface="Arial" panose="020B0604020202020204" pitchFamily="34" charset="0"/>
              </a:rPr>
              <a:t>. </a:t>
            </a:r>
          </a:p>
        </p:txBody>
      </p:sp>
      <p:sp>
        <p:nvSpPr>
          <p:cNvPr id="3" name="Rectangle 1">
            <a:extLst>
              <a:ext uri="{FF2B5EF4-FFF2-40B4-BE49-F238E27FC236}">
                <a16:creationId xmlns:a16="http://schemas.microsoft.com/office/drawing/2014/main" id="{843DD2E8-06F0-4404-BFA9-123260B7E040}"/>
              </a:ext>
            </a:extLst>
          </p:cNvPr>
          <p:cNvSpPr>
            <a:spLocks noChangeArrowheads="1"/>
          </p:cNvSpPr>
          <p:nvPr/>
        </p:nvSpPr>
        <p:spPr bwMode="auto">
          <a:xfrm>
            <a:off x="0" y="0"/>
            <a:ext cx="9144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a:ln>
                  <a:noFill/>
                </a:ln>
                <a:solidFill>
                  <a:srgbClr val="222222"/>
                </a:solidFill>
                <a:effectLst/>
                <a:latin typeface="inherit"/>
              </a:rPr>
              <a:t>Fase III de ensayo: recopila más información sobre seguridad y eficacia, estudia diferentes poblaciones y diferentes dosis, y usa el medicamento en combinación con otros medicamentos. El número de sujetos suele oscilar entre varios cientos y alrededor de 3.000 personas. Si la FDA acepta que los resultados del ensayo son positivos, aprobará el medicamento o dispositivo experimental.</a:t>
            </a:r>
            <a:r>
              <a:rPr kumimoji="0" lang="es-ES" altLang="es-CO" sz="400" b="0" i="0" u="none" strike="noStrike" cap="none" normalizeH="0" baseline="0">
                <a:ln>
                  <a:noFill/>
                </a:ln>
                <a:solidFill>
                  <a:schemeClr val="tx1"/>
                </a:solidFill>
                <a:effectLst/>
              </a:rPr>
              <a:t> </a:t>
            </a:r>
            <a:endParaRPr kumimoji="0" lang="es-ES" altLang="es-CO"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6AB20C5E-AA9D-4EEC-8047-9434B974C807}"/>
              </a:ext>
            </a:extLst>
          </p:cNvPr>
          <p:cNvSpPr>
            <a:spLocks noChangeArrowheads="1"/>
          </p:cNvSpPr>
          <p:nvPr/>
        </p:nvSpPr>
        <p:spPr bwMode="auto">
          <a:xfrm>
            <a:off x="152400" y="152400"/>
            <a:ext cx="9144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O" sz="1200" b="0" i="0" u="none" strike="noStrike" cap="none" normalizeH="0" baseline="0">
                <a:ln>
                  <a:noFill/>
                </a:ln>
                <a:solidFill>
                  <a:srgbClr val="222222"/>
                </a:solidFill>
                <a:effectLst/>
                <a:latin typeface="inherit"/>
              </a:rPr>
              <a:t>Para medicamentos o dispositivos se lleva a cabo después de que la FDA aprueba su uso. La efectividad y seguridad de un dispositivo o medicamento se monitorean en poblaciones grandes y diversas. A veces, los efectos secundarios de un medicamento pueden no ser claros hasta que más personas lo hayan tomado durante un período de tiempo más prolongado.</a:t>
            </a:r>
            <a:r>
              <a:rPr kumimoji="0" lang="es-ES" altLang="es-CO" sz="400" b="0" i="0" u="none" strike="noStrike" cap="none" normalizeH="0" baseline="0">
                <a:ln>
                  <a:noFill/>
                </a:ln>
                <a:solidFill>
                  <a:schemeClr val="tx1"/>
                </a:solidFill>
                <a:effectLst/>
              </a:rPr>
              <a:t> </a:t>
            </a:r>
            <a:endParaRPr kumimoji="0" lang="es-ES" altLang="es-C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20792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C44159F9-C6B6-5B41-BC4E-04DDBD748B94}"/>
              </a:ext>
            </a:extLst>
          </p:cNvPr>
          <p:cNvGrpSpPr/>
          <p:nvPr/>
        </p:nvGrpSpPr>
        <p:grpSpPr>
          <a:xfrm>
            <a:off x="18955" y="4528974"/>
            <a:ext cx="9081251" cy="1594131"/>
            <a:chOff x="91945" y="4452773"/>
            <a:chExt cx="9081251" cy="2000098"/>
          </a:xfrm>
        </p:grpSpPr>
        <p:sp>
          <p:nvSpPr>
            <p:cNvPr id="79" name="Isosceles Triangle 4">
              <a:extLst>
                <a:ext uri="{FF2B5EF4-FFF2-40B4-BE49-F238E27FC236}">
                  <a16:creationId xmlns:a16="http://schemas.microsoft.com/office/drawing/2014/main" id="{099C1BA9-DF8F-884E-9F92-B171E2453373}"/>
                </a:ext>
              </a:extLst>
            </p:cNvPr>
            <p:cNvSpPr/>
            <p:nvPr/>
          </p:nvSpPr>
          <p:spPr>
            <a:xfrm>
              <a:off x="4043725" y="4452773"/>
              <a:ext cx="1167863" cy="2000098"/>
            </a:xfrm>
            <a:prstGeom prst="triangl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D6E0930C-882D-B840-836C-08788BD9B676}"/>
                </a:ext>
              </a:extLst>
            </p:cNvPr>
            <p:cNvCxnSpPr/>
            <p:nvPr/>
          </p:nvCxnSpPr>
          <p:spPr>
            <a:xfrm>
              <a:off x="91945" y="4454361"/>
              <a:ext cx="9081251" cy="1588"/>
            </a:xfrm>
            <a:prstGeom prst="line">
              <a:avLst/>
            </a:prstGeom>
            <a:ln w="1270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5" name="TextBox 4">
            <a:extLst>
              <a:ext uri="{FF2B5EF4-FFF2-40B4-BE49-F238E27FC236}">
                <a16:creationId xmlns:a16="http://schemas.microsoft.com/office/drawing/2014/main" id="{910DAC7D-4D91-0A42-B3CB-D866838C7AAA}"/>
              </a:ext>
            </a:extLst>
          </p:cNvPr>
          <p:cNvSpPr txBox="1"/>
          <p:nvPr/>
        </p:nvSpPr>
        <p:spPr>
          <a:xfrm>
            <a:off x="218994" y="4645777"/>
            <a:ext cx="4700634" cy="369332"/>
          </a:xfrm>
          <a:prstGeom prst="rect">
            <a:avLst/>
          </a:prstGeom>
          <a:noFill/>
        </p:spPr>
        <p:txBody>
          <a:bodyPr wrap="square" rtlCol="0">
            <a:spAutoFit/>
          </a:bodyPr>
          <a:lstStyle/>
          <a:p>
            <a:r>
              <a:rPr lang="en-US" b="1" dirty="0" err="1">
                <a:latin typeface="Arial"/>
                <a:cs typeface="Arial"/>
              </a:rPr>
              <a:t>Costo</a:t>
            </a:r>
            <a:r>
              <a:rPr lang="en-US" b="1" dirty="0">
                <a:latin typeface="Arial"/>
                <a:cs typeface="Arial"/>
              </a:rPr>
              <a:t> y  </a:t>
            </a:r>
            <a:r>
              <a:rPr lang="en-US" b="1" dirty="0" err="1">
                <a:latin typeface="Arial"/>
                <a:cs typeface="Arial"/>
              </a:rPr>
              <a:t>riesgo</a:t>
            </a:r>
            <a:endParaRPr lang="en-US" b="1" dirty="0">
              <a:latin typeface="Arial"/>
              <a:cs typeface="Arial"/>
            </a:endParaRPr>
          </a:p>
        </p:txBody>
      </p:sp>
      <p:sp>
        <p:nvSpPr>
          <p:cNvPr id="6" name="TextBox 5">
            <a:extLst>
              <a:ext uri="{FF2B5EF4-FFF2-40B4-BE49-F238E27FC236}">
                <a16:creationId xmlns:a16="http://schemas.microsoft.com/office/drawing/2014/main" id="{47FB2612-59F4-FE40-B90F-52D529922363}"/>
              </a:ext>
            </a:extLst>
          </p:cNvPr>
          <p:cNvSpPr txBox="1"/>
          <p:nvPr/>
        </p:nvSpPr>
        <p:spPr>
          <a:xfrm>
            <a:off x="5898630" y="4623918"/>
            <a:ext cx="2772739" cy="369332"/>
          </a:xfrm>
          <a:prstGeom prst="rect">
            <a:avLst/>
          </a:prstGeom>
          <a:noFill/>
        </p:spPr>
        <p:txBody>
          <a:bodyPr wrap="square" rtlCol="0">
            <a:spAutoFit/>
          </a:bodyPr>
          <a:lstStyle/>
          <a:p>
            <a:pPr algn="r"/>
            <a:r>
              <a:rPr lang="en-US" b="1" dirty="0" err="1">
                <a:latin typeface="Arial"/>
                <a:cs typeface="Arial"/>
              </a:rPr>
              <a:t>Beneficio</a:t>
            </a:r>
            <a:r>
              <a:rPr lang="en-US" b="1" dirty="0">
                <a:latin typeface="Arial"/>
                <a:cs typeface="Arial"/>
              </a:rPr>
              <a:t> </a:t>
            </a:r>
            <a:r>
              <a:rPr lang="en-US" b="1" dirty="0" err="1">
                <a:latin typeface="Arial"/>
                <a:cs typeface="Arial"/>
              </a:rPr>
              <a:t>Potencial</a:t>
            </a:r>
            <a:endParaRPr lang="en-US" dirty="0">
              <a:latin typeface="Arial"/>
              <a:cs typeface="Arial"/>
            </a:endParaRPr>
          </a:p>
        </p:txBody>
      </p:sp>
      <p:sp>
        <p:nvSpPr>
          <p:cNvPr id="81" name="TextBox 80">
            <a:extLst>
              <a:ext uri="{FF2B5EF4-FFF2-40B4-BE49-F238E27FC236}">
                <a16:creationId xmlns:a16="http://schemas.microsoft.com/office/drawing/2014/main" id="{8D68FCCC-9250-5E4D-895A-492FD6A99D84}"/>
              </a:ext>
            </a:extLst>
          </p:cNvPr>
          <p:cNvSpPr txBox="1"/>
          <p:nvPr/>
        </p:nvSpPr>
        <p:spPr>
          <a:xfrm>
            <a:off x="2204349" y="6193443"/>
            <a:ext cx="4700634" cy="369332"/>
          </a:xfrm>
          <a:prstGeom prst="rect">
            <a:avLst/>
          </a:prstGeom>
          <a:noFill/>
        </p:spPr>
        <p:txBody>
          <a:bodyPr wrap="square" rtlCol="0">
            <a:spAutoFit/>
          </a:bodyPr>
          <a:lstStyle/>
          <a:p>
            <a:pPr algn="ctr"/>
            <a:r>
              <a:rPr lang="en-US" b="1">
                <a:latin typeface="Arial"/>
                <a:cs typeface="Arial"/>
              </a:rPr>
              <a:t>Balance</a:t>
            </a:r>
          </a:p>
        </p:txBody>
      </p:sp>
      <p:sp>
        <p:nvSpPr>
          <p:cNvPr id="2" name="Oval 1">
            <a:extLst>
              <a:ext uri="{FF2B5EF4-FFF2-40B4-BE49-F238E27FC236}">
                <a16:creationId xmlns:a16="http://schemas.microsoft.com/office/drawing/2014/main" id="{777F077A-78A8-0D40-ABC9-6C634D07B739}"/>
              </a:ext>
            </a:extLst>
          </p:cNvPr>
          <p:cNvSpPr/>
          <p:nvPr/>
        </p:nvSpPr>
        <p:spPr>
          <a:xfrm>
            <a:off x="218994" y="2870644"/>
            <a:ext cx="1544059" cy="1544059"/>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7FC8184B-CAF0-3B4E-A870-603BCEFDBF04}"/>
              </a:ext>
            </a:extLst>
          </p:cNvPr>
          <p:cNvSpPr/>
          <p:nvPr/>
        </p:nvSpPr>
        <p:spPr>
          <a:xfrm>
            <a:off x="1915453" y="2867670"/>
            <a:ext cx="1544059" cy="1544059"/>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3ECE5CAE-AB62-9145-BEF0-1673390EA429}"/>
              </a:ext>
            </a:extLst>
          </p:cNvPr>
          <p:cNvSpPr/>
          <p:nvPr/>
        </p:nvSpPr>
        <p:spPr>
          <a:xfrm>
            <a:off x="1067224" y="1347057"/>
            <a:ext cx="1544059" cy="1544059"/>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E36B020F-B13F-4C41-96D7-1D3C8270BA07}"/>
              </a:ext>
            </a:extLst>
          </p:cNvPr>
          <p:cNvSpPr/>
          <p:nvPr/>
        </p:nvSpPr>
        <p:spPr>
          <a:xfrm>
            <a:off x="5684490" y="2825317"/>
            <a:ext cx="1544059" cy="1544059"/>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1D34DBFD-F82C-AE4C-91AF-C7902AAD10FD}"/>
              </a:ext>
            </a:extLst>
          </p:cNvPr>
          <p:cNvSpPr/>
          <p:nvPr/>
        </p:nvSpPr>
        <p:spPr>
          <a:xfrm>
            <a:off x="7380949" y="2822343"/>
            <a:ext cx="1544059" cy="1544059"/>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4ECF9CE8-BA19-4341-9DFB-BE4E6BE23ABF}"/>
              </a:ext>
            </a:extLst>
          </p:cNvPr>
          <p:cNvSpPr/>
          <p:nvPr/>
        </p:nvSpPr>
        <p:spPr>
          <a:xfrm>
            <a:off x="6532720" y="1301730"/>
            <a:ext cx="1544059" cy="1544059"/>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F0A930A-0BD8-7543-A1F9-4534C5872724}"/>
              </a:ext>
            </a:extLst>
          </p:cNvPr>
          <p:cNvSpPr txBox="1"/>
          <p:nvPr/>
        </p:nvSpPr>
        <p:spPr>
          <a:xfrm>
            <a:off x="6278778" y="1750593"/>
            <a:ext cx="2204341" cy="646331"/>
          </a:xfrm>
          <a:prstGeom prst="rect">
            <a:avLst/>
          </a:prstGeom>
          <a:noFill/>
        </p:spPr>
        <p:txBody>
          <a:bodyPr wrap="square" rtlCol="0">
            <a:spAutoFit/>
          </a:bodyPr>
          <a:lstStyle/>
          <a:p>
            <a:pPr algn="ctr"/>
            <a:r>
              <a:rPr lang="en-US" dirty="0">
                <a:latin typeface="Arial"/>
                <a:cs typeface="Arial"/>
              </a:rPr>
              <a:t>Calidad de</a:t>
            </a:r>
          </a:p>
          <a:p>
            <a:pPr algn="ctr"/>
            <a:r>
              <a:rPr lang="en-US" dirty="0" err="1">
                <a:latin typeface="Arial"/>
                <a:cs typeface="Arial"/>
              </a:rPr>
              <a:t>vida</a:t>
            </a:r>
            <a:endParaRPr lang="en-US" dirty="0">
              <a:latin typeface="Arial"/>
              <a:cs typeface="Arial"/>
            </a:endParaRPr>
          </a:p>
        </p:txBody>
      </p:sp>
      <p:sp>
        <p:nvSpPr>
          <p:cNvPr id="23" name="TextBox 22">
            <a:extLst>
              <a:ext uri="{FF2B5EF4-FFF2-40B4-BE49-F238E27FC236}">
                <a16:creationId xmlns:a16="http://schemas.microsoft.com/office/drawing/2014/main" id="{899970F0-DD7F-C140-B750-95F7E5DE9847}"/>
              </a:ext>
            </a:extLst>
          </p:cNvPr>
          <p:cNvSpPr txBox="1"/>
          <p:nvPr/>
        </p:nvSpPr>
        <p:spPr>
          <a:xfrm>
            <a:off x="7050807" y="3302000"/>
            <a:ext cx="2204341" cy="646331"/>
          </a:xfrm>
          <a:prstGeom prst="rect">
            <a:avLst/>
          </a:prstGeom>
          <a:noFill/>
        </p:spPr>
        <p:txBody>
          <a:bodyPr wrap="square" rtlCol="0">
            <a:spAutoFit/>
          </a:bodyPr>
          <a:lstStyle/>
          <a:p>
            <a:pPr algn="ctr"/>
            <a:r>
              <a:rPr lang="en-US" dirty="0" err="1">
                <a:latin typeface="Arial"/>
                <a:cs typeface="Arial"/>
              </a:rPr>
              <a:t>Duración</a:t>
            </a:r>
            <a:endParaRPr lang="en-US" dirty="0">
              <a:latin typeface="Arial"/>
              <a:cs typeface="Arial"/>
            </a:endParaRPr>
          </a:p>
          <a:p>
            <a:pPr algn="ctr"/>
            <a:r>
              <a:rPr lang="en-US" dirty="0">
                <a:latin typeface="Arial"/>
                <a:cs typeface="Arial"/>
              </a:rPr>
              <a:t>de la </a:t>
            </a:r>
            <a:r>
              <a:rPr lang="en-US" dirty="0" err="1">
                <a:latin typeface="Arial"/>
                <a:cs typeface="Arial"/>
              </a:rPr>
              <a:t>vida</a:t>
            </a:r>
            <a:endParaRPr lang="en-US" dirty="0">
              <a:latin typeface="Arial"/>
              <a:cs typeface="Arial"/>
            </a:endParaRPr>
          </a:p>
        </p:txBody>
      </p:sp>
      <p:sp>
        <p:nvSpPr>
          <p:cNvPr id="26" name="TextBox 25">
            <a:extLst>
              <a:ext uri="{FF2B5EF4-FFF2-40B4-BE49-F238E27FC236}">
                <a16:creationId xmlns:a16="http://schemas.microsoft.com/office/drawing/2014/main" id="{3925B6CF-8ED0-1E4A-BED7-3DEB07B55DF4}"/>
              </a:ext>
            </a:extLst>
          </p:cNvPr>
          <p:cNvSpPr txBox="1"/>
          <p:nvPr/>
        </p:nvSpPr>
        <p:spPr>
          <a:xfrm>
            <a:off x="1101452" y="1908085"/>
            <a:ext cx="1544059" cy="369332"/>
          </a:xfrm>
          <a:prstGeom prst="rect">
            <a:avLst/>
          </a:prstGeom>
          <a:noFill/>
        </p:spPr>
        <p:txBody>
          <a:bodyPr wrap="square" rtlCol="0">
            <a:spAutoFit/>
          </a:bodyPr>
          <a:lstStyle/>
          <a:p>
            <a:pPr algn="ctr"/>
            <a:r>
              <a:rPr lang="en-US" b="1" dirty="0">
                <a:latin typeface="Arial"/>
                <a:cs typeface="Arial"/>
              </a:rPr>
              <a:t>Placebo</a:t>
            </a:r>
          </a:p>
        </p:txBody>
      </p:sp>
      <p:sp>
        <p:nvSpPr>
          <p:cNvPr id="27" name="TextBox 26">
            <a:extLst>
              <a:ext uri="{FF2B5EF4-FFF2-40B4-BE49-F238E27FC236}">
                <a16:creationId xmlns:a16="http://schemas.microsoft.com/office/drawing/2014/main" id="{949A2269-D576-4C4C-893C-84195B65067A}"/>
              </a:ext>
            </a:extLst>
          </p:cNvPr>
          <p:cNvSpPr txBox="1"/>
          <p:nvPr/>
        </p:nvSpPr>
        <p:spPr>
          <a:xfrm>
            <a:off x="1587622" y="3301574"/>
            <a:ext cx="2204341" cy="646331"/>
          </a:xfrm>
          <a:prstGeom prst="rect">
            <a:avLst/>
          </a:prstGeom>
          <a:noFill/>
        </p:spPr>
        <p:txBody>
          <a:bodyPr wrap="square" rtlCol="0">
            <a:spAutoFit/>
          </a:bodyPr>
          <a:lstStyle/>
          <a:p>
            <a:pPr algn="ctr"/>
            <a:r>
              <a:rPr lang="en-US" dirty="0" err="1">
                <a:latin typeface="Arial"/>
                <a:cs typeface="Arial"/>
              </a:rPr>
              <a:t>Impactos</a:t>
            </a:r>
            <a:r>
              <a:rPr lang="en-US" dirty="0">
                <a:latin typeface="Arial"/>
                <a:cs typeface="Arial"/>
              </a:rPr>
              <a:t> </a:t>
            </a:r>
          </a:p>
          <a:p>
            <a:pPr algn="ctr"/>
            <a:r>
              <a:rPr lang="en-US" dirty="0" err="1">
                <a:latin typeface="Arial"/>
                <a:cs typeface="Arial"/>
              </a:rPr>
              <a:t>en</a:t>
            </a:r>
            <a:r>
              <a:rPr lang="en-US" dirty="0">
                <a:latin typeface="Arial"/>
                <a:cs typeface="Arial"/>
              </a:rPr>
              <a:t> la  </a:t>
            </a:r>
            <a:r>
              <a:rPr lang="en-US" dirty="0" err="1">
                <a:latin typeface="Arial"/>
                <a:cs typeface="Arial"/>
              </a:rPr>
              <a:t>familia</a:t>
            </a:r>
            <a:endParaRPr lang="en-US" dirty="0">
              <a:latin typeface="Arial"/>
              <a:cs typeface="Arial"/>
            </a:endParaRPr>
          </a:p>
        </p:txBody>
      </p:sp>
      <p:sp>
        <p:nvSpPr>
          <p:cNvPr id="28" name="Title 1">
            <a:extLst>
              <a:ext uri="{FF2B5EF4-FFF2-40B4-BE49-F238E27FC236}">
                <a16:creationId xmlns:a16="http://schemas.microsoft.com/office/drawing/2014/main" id="{44C4E844-C3A5-DB44-822E-75D9375E9100}"/>
              </a:ext>
            </a:extLst>
          </p:cNvPr>
          <p:cNvSpPr txBox="1">
            <a:spLocks/>
          </p:cNvSpPr>
          <p:nvPr/>
        </p:nvSpPr>
        <p:spPr bwMode="auto">
          <a:xfrm>
            <a:off x="0" y="11113"/>
            <a:ext cx="9144000" cy="1143000"/>
          </a:xfrm>
          <a:prstGeom prst="rect">
            <a:avLst/>
          </a:prstGeom>
          <a:noFill/>
          <a:ln w="9525">
            <a:noFill/>
            <a:miter lim="800000"/>
            <a:headEnd/>
            <a:tailEnd/>
          </a:ln>
        </p:spPr>
        <p:txBody>
          <a:bodyPr anchor="ctr">
            <a:prstTxWarp prst="textNoShape">
              <a:avLst/>
            </a:prstTxWarp>
          </a:bodyPr>
          <a:lstStyle/>
          <a:p>
            <a:pPr algn="ctr">
              <a:lnSpc>
                <a:spcPct val="80000"/>
              </a:lnSpc>
            </a:pPr>
            <a:r>
              <a:rPr lang="en-US" sz="4000" dirty="0" err="1">
                <a:latin typeface="Arial" pitchFamily="-111" charset="0"/>
                <a:ea typeface="Arial" pitchFamily="-111" charset="0"/>
                <a:cs typeface="Arial" pitchFamily="-111" charset="0"/>
              </a:rPr>
              <a:t>Cómo</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elegir</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qué</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ensayo</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clínico</a:t>
            </a:r>
            <a:r>
              <a:rPr lang="en-US" sz="4000" dirty="0">
                <a:latin typeface="Arial" pitchFamily="-111" charset="0"/>
                <a:ea typeface="Arial" pitchFamily="-111" charset="0"/>
                <a:cs typeface="Arial" pitchFamily="-111" charset="0"/>
              </a:rPr>
              <a:t> es </a:t>
            </a:r>
            <a:r>
              <a:rPr lang="en-US" sz="4000" dirty="0" err="1">
                <a:latin typeface="Arial" pitchFamily="-111" charset="0"/>
                <a:ea typeface="Arial" pitchFamily="-111" charset="0"/>
                <a:cs typeface="Arial" pitchFamily="-111" charset="0"/>
              </a:rPr>
              <a:t>adecuado</a:t>
            </a:r>
            <a:r>
              <a:rPr lang="en-US" sz="4000" dirty="0">
                <a:latin typeface="Arial" pitchFamily="-111" charset="0"/>
                <a:ea typeface="Arial" pitchFamily="-111" charset="0"/>
                <a:cs typeface="Arial" pitchFamily="-111" charset="0"/>
              </a:rPr>
              <a:t> para </a:t>
            </a:r>
            <a:r>
              <a:rPr lang="en-US" sz="4000" dirty="0" err="1">
                <a:latin typeface="Arial" pitchFamily="-111" charset="0"/>
                <a:ea typeface="Arial" pitchFamily="-111" charset="0"/>
                <a:cs typeface="Arial" pitchFamily="-111" charset="0"/>
              </a:rPr>
              <a:t>usted</a:t>
            </a:r>
            <a:r>
              <a:rPr lang="en-US" sz="4000" dirty="0">
                <a:latin typeface="Arial" pitchFamily="-111" charset="0"/>
                <a:ea typeface="Arial" pitchFamily="-111" charset="0"/>
                <a:cs typeface="Arial" pitchFamily="-111" charset="0"/>
              </a:rPr>
              <a:t>?</a:t>
            </a:r>
          </a:p>
        </p:txBody>
      </p:sp>
      <p:sp>
        <p:nvSpPr>
          <p:cNvPr id="30" name="Rectangle 29">
            <a:extLst>
              <a:ext uri="{FF2B5EF4-FFF2-40B4-BE49-F238E27FC236}">
                <a16:creationId xmlns:a16="http://schemas.microsoft.com/office/drawing/2014/main" id="{2039BA1B-01DA-8E41-9E20-D7611F97BD53}"/>
              </a:ext>
            </a:extLst>
          </p:cNvPr>
          <p:cNvSpPr/>
          <p:nvPr/>
        </p:nvSpPr>
        <p:spPr>
          <a:xfrm>
            <a:off x="1701800" y="6484576"/>
            <a:ext cx="7442200" cy="369332"/>
          </a:xfrm>
          <a:prstGeom prst="rect">
            <a:avLst/>
          </a:prstGeom>
        </p:spPr>
        <p:txBody>
          <a:bodyPr wrap="square">
            <a:spAutoFit/>
          </a:bodyPr>
          <a:lstStyle/>
          <a:p>
            <a:pPr algn="r"/>
            <a:r>
              <a:rPr lang="en-US">
                <a:latin typeface="Arial" panose="020B0604020202020204" pitchFamily="34" charset="0"/>
                <a:cs typeface="Arial" panose="020B0604020202020204" pitchFamily="34" charset="0"/>
              </a:rPr>
              <a:t>https://</a:t>
            </a:r>
            <a:r>
              <a:rPr lang="en-US" err="1">
                <a:latin typeface="Arial" panose="020B0604020202020204" pitchFamily="34" charset="0"/>
                <a:cs typeface="Arial" panose="020B0604020202020204" pitchFamily="34" charset="0"/>
              </a:rPr>
              <a:t>www.nia.nih.gov</a:t>
            </a:r>
            <a:r>
              <a:rPr lang="en-US">
                <a:latin typeface="Arial" panose="020B0604020202020204" pitchFamily="34" charset="0"/>
                <a:cs typeface="Arial" panose="020B0604020202020204" pitchFamily="34" charset="0"/>
              </a:rPr>
              <a:t>/health/clinical-trials-benefits-risks-and-safety</a:t>
            </a:r>
          </a:p>
        </p:txBody>
      </p:sp>
      <p:sp>
        <p:nvSpPr>
          <p:cNvPr id="31" name="TextBox 30">
            <a:extLst>
              <a:ext uri="{FF2B5EF4-FFF2-40B4-BE49-F238E27FC236}">
                <a16:creationId xmlns:a16="http://schemas.microsoft.com/office/drawing/2014/main" id="{4A88D394-BA48-084D-BFD2-BC8328086B0A}"/>
              </a:ext>
            </a:extLst>
          </p:cNvPr>
          <p:cNvSpPr txBox="1"/>
          <p:nvPr/>
        </p:nvSpPr>
        <p:spPr>
          <a:xfrm>
            <a:off x="-115310" y="3301574"/>
            <a:ext cx="2204341" cy="646331"/>
          </a:xfrm>
          <a:prstGeom prst="rect">
            <a:avLst/>
          </a:prstGeom>
          <a:noFill/>
        </p:spPr>
        <p:txBody>
          <a:bodyPr wrap="square" rtlCol="0">
            <a:spAutoFit/>
          </a:bodyPr>
          <a:lstStyle/>
          <a:p>
            <a:pPr algn="ctr"/>
            <a:r>
              <a:rPr lang="en-US" dirty="0" err="1">
                <a:latin typeface="Arial"/>
                <a:cs typeface="Arial"/>
              </a:rPr>
              <a:t>Impactos</a:t>
            </a:r>
            <a:endParaRPr lang="en-US" dirty="0">
              <a:latin typeface="Arial"/>
              <a:cs typeface="Arial"/>
            </a:endParaRPr>
          </a:p>
          <a:p>
            <a:pPr algn="ctr"/>
            <a:r>
              <a:rPr lang="en-US" dirty="0" err="1">
                <a:latin typeface="Arial"/>
                <a:cs typeface="Arial"/>
              </a:rPr>
              <a:t>Psicologicos</a:t>
            </a:r>
            <a:endParaRPr lang="en-US" dirty="0">
              <a:latin typeface="Arial"/>
              <a:cs typeface="Arial"/>
            </a:endParaRPr>
          </a:p>
        </p:txBody>
      </p:sp>
      <p:sp>
        <p:nvSpPr>
          <p:cNvPr id="32" name="TextBox 31">
            <a:extLst>
              <a:ext uri="{FF2B5EF4-FFF2-40B4-BE49-F238E27FC236}">
                <a16:creationId xmlns:a16="http://schemas.microsoft.com/office/drawing/2014/main" id="{B4EA08EF-D36A-EE40-8EC7-65CCA329A78A}"/>
              </a:ext>
            </a:extLst>
          </p:cNvPr>
          <p:cNvSpPr txBox="1"/>
          <p:nvPr/>
        </p:nvSpPr>
        <p:spPr>
          <a:xfrm>
            <a:off x="5354348" y="3301574"/>
            <a:ext cx="2204341" cy="923330"/>
          </a:xfrm>
          <a:prstGeom prst="rect">
            <a:avLst/>
          </a:prstGeom>
          <a:noFill/>
        </p:spPr>
        <p:txBody>
          <a:bodyPr wrap="square" rtlCol="0">
            <a:spAutoFit/>
          </a:bodyPr>
          <a:lstStyle/>
          <a:p>
            <a:pPr algn="ctr"/>
            <a:r>
              <a:rPr lang="en-US" dirty="0">
                <a:latin typeface="Arial"/>
                <a:cs typeface="Arial"/>
              </a:rPr>
              <a:t>Más </a:t>
            </a:r>
          </a:p>
          <a:p>
            <a:pPr algn="ctr"/>
            <a:r>
              <a:rPr lang="en-US" dirty="0" err="1">
                <a:latin typeface="Arial"/>
                <a:cs typeface="Arial"/>
              </a:rPr>
              <a:t>Atención</a:t>
            </a:r>
            <a:r>
              <a:rPr lang="en-US" dirty="0">
                <a:latin typeface="Arial"/>
                <a:cs typeface="Arial"/>
              </a:rPr>
              <a:t> </a:t>
            </a:r>
          </a:p>
          <a:p>
            <a:pPr algn="ctr"/>
            <a:r>
              <a:rPr lang="en-US" dirty="0" err="1">
                <a:latin typeface="Arial"/>
                <a:cs typeface="Arial"/>
              </a:rPr>
              <a:t>médica</a:t>
            </a:r>
            <a:endParaRPr lang="en-US" dirty="0">
              <a:latin typeface="Arial"/>
              <a:cs typeface="Arial"/>
            </a:endParaRPr>
          </a:p>
        </p:txBody>
      </p:sp>
    </p:spTree>
    <p:extLst>
      <p:ext uri="{BB962C8B-B14F-4D97-AF65-F5344CB8AC3E}">
        <p14:creationId xmlns:p14="http://schemas.microsoft.com/office/powerpoint/2010/main" val="1038118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C44159F9-C6B6-5B41-BC4E-04DDBD748B94}"/>
              </a:ext>
            </a:extLst>
          </p:cNvPr>
          <p:cNvGrpSpPr/>
          <p:nvPr/>
        </p:nvGrpSpPr>
        <p:grpSpPr>
          <a:xfrm>
            <a:off x="18955" y="4528974"/>
            <a:ext cx="9081251" cy="1594131"/>
            <a:chOff x="91945" y="4452773"/>
            <a:chExt cx="9081251" cy="2000098"/>
          </a:xfrm>
        </p:grpSpPr>
        <p:sp>
          <p:nvSpPr>
            <p:cNvPr id="79" name="Isosceles Triangle 4">
              <a:extLst>
                <a:ext uri="{FF2B5EF4-FFF2-40B4-BE49-F238E27FC236}">
                  <a16:creationId xmlns:a16="http://schemas.microsoft.com/office/drawing/2014/main" id="{099C1BA9-DF8F-884E-9F92-B171E2453373}"/>
                </a:ext>
              </a:extLst>
            </p:cNvPr>
            <p:cNvSpPr/>
            <p:nvPr/>
          </p:nvSpPr>
          <p:spPr>
            <a:xfrm>
              <a:off x="4043725" y="4452773"/>
              <a:ext cx="1167863" cy="2000098"/>
            </a:xfrm>
            <a:prstGeom prst="triangl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D6E0930C-882D-B840-836C-08788BD9B676}"/>
                </a:ext>
              </a:extLst>
            </p:cNvPr>
            <p:cNvCxnSpPr/>
            <p:nvPr/>
          </p:nvCxnSpPr>
          <p:spPr>
            <a:xfrm>
              <a:off x="91945" y="4454361"/>
              <a:ext cx="9081251" cy="1588"/>
            </a:xfrm>
            <a:prstGeom prst="line">
              <a:avLst/>
            </a:prstGeom>
            <a:ln w="1270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5" name="TextBox 4">
            <a:extLst>
              <a:ext uri="{FF2B5EF4-FFF2-40B4-BE49-F238E27FC236}">
                <a16:creationId xmlns:a16="http://schemas.microsoft.com/office/drawing/2014/main" id="{910DAC7D-4D91-0A42-B3CB-D866838C7AAA}"/>
              </a:ext>
            </a:extLst>
          </p:cNvPr>
          <p:cNvSpPr txBox="1"/>
          <p:nvPr/>
        </p:nvSpPr>
        <p:spPr>
          <a:xfrm>
            <a:off x="218994" y="4645777"/>
            <a:ext cx="4700634" cy="369332"/>
          </a:xfrm>
          <a:prstGeom prst="rect">
            <a:avLst/>
          </a:prstGeom>
          <a:noFill/>
        </p:spPr>
        <p:txBody>
          <a:bodyPr wrap="square" rtlCol="0">
            <a:spAutoFit/>
          </a:bodyPr>
          <a:lstStyle/>
          <a:p>
            <a:r>
              <a:rPr lang="en-US" b="1" dirty="0" err="1">
                <a:latin typeface="Arial"/>
                <a:cs typeface="Arial"/>
              </a:rPr>
              <a:t>Costo</a:t>
            </a:r>
            <a:r>
              <a:rPr lang="en-US" b="1" dirty="0">
                <a:latin typeface="Arial"/>
                <a:cs typeface="Arial"/>
              </a:rPr>
              <a:t> y  &amp; </a:t>
            </a:r>
            <a:r>
              <a:rPr lang="en-US" b="1" dirty="0" err="1">
                <a:latin typeface="Arial"/>
                <a:cs typeface="Arial"/>
              </a:rPr>
              <a:t>riesgo</a:t>
            </a:r>
            <a:endParaRPr lang="en-US" b="1" dirty="0">
              <a:latin typeface="Arial"/>
              <a:cs typeface="Arial"/>
            </a:endParaRPr>
          </a:p>
        </p:txBody>
      </p:sp>
      <p:sp>
        <p:nvSpPr>
          <p:cNvPr id="6" name="TextBox 5">
            <a:extLst>
              <a:ext uri="{FF2B5EF4-FFF2-40B4-BE49-F238E27FC236}">
                <a16:creationId xmlns:a16="http://schemas.microsoft.com/office/drawing/2014/main" id="{47FB2612-59F4-FE40-B90F-52D529922363}"/>
              </a:ext>
            </a:extLst>
          </p:cNvPr>
          <p:cNvSpPr txBox="1"/>
          <p:nvPr/>
        </p:nvSpPr>
        <p:spPr>
          <a:xfrm>
            <a:off x="6190938" y="4645777"/>
            <a:ext cx="2603633" cy="369332"/>
          </a:xfrm>
          <a:prstGeom prst="rect">
            <a:avLst/>
          </a:prstGeom>
          <a:noFill/>
        </p:spPr>
        <p:txBody>
          <a:bodyPr wrap="square" rtlCol="0">
            <a:spAutoFit/>
          </a:bodyPr>
          <a:lstStyle/>
          <a:p>
            <a:pPr algn="r"/>
            <a:r>
              <a:rPr lang="en-US" b="1" dirty="0" err="1">
                <a:latin typeface="Arial"/>
                <a:cs typeface="Arial"/>
              </a:rPr>
              <a:t>Benecio</a:t>
            </a:r>
            <a:r>
              <a:rPr lang="en-US" b="1" dirty="0">
                <a:latin typeface="Arial"/>
                <a:cs typeface="Arial"/>
              </a:rPr>
              <a:t> </a:t>
            </a:r>
            <a:r>
              <a:rPr lang="en-US" b="1" dirty="0" err="1">
                <a:latin typeface="Arial"/>
                <a:cs typeface="Arial"/>
              </a:rPr>
              <a:t>Potencial</a:t>
            </a:r>
            <a:endParaRPr lang="en-US" dirty="0">
              <a:latin typeface="Arial"/>
              <a:cs typeface="Arial"/>
            </a:endParaRPr>
          </a:p>
        </p:txBody>
      </p:sp>
      <p:sp>
        <p:nvSpPr>
          <p:cNvPr id="81" name="TextBox 80">
            <a:extLst>
              <a:ext uri="{FF2B5EF4-FFF2-40B4-BE49-F238E27FC236}">
                <a16:creationId xmlns:a16="http://schemas.microsoft.com/office/drawing/2014/main" id="{8D68FCCC-9250-5E4D-895A-492FD6A99D84}"/>
              </a:ext>
            </a:extLst>
          </p:cNvPr>
          <p:cNvSpPr txBox="1"/>
          <p:nvPr/>
        </p:nvSpPr>
        <p:spPr>
          <a:xfrm>
            <a:off x="2204349" y="6193443"/>
            <a:ext cx="4700634" cy="369332"/>
          </a:xfrm>
          <a:prstGeom prst="rect">
            <a:avLst/>
          </a:prstGeom>
          <a:noFill/>
        </p:spPr>
        <p:txBody>
          <a:bodyPr wrap="square" rtlCol="0">
            <a:spAutoFit/>
          </a:bodyPr>
          <a:lstStyle/>
          <a:p>
            <a:pPr algn="ctr"/>
            <a:r>
              <a:rPr lang="en-US" b="1">
                <a:latin typeface="Arial"/>
                <a:cs typeface="Arial"/>
              </a:rPr>
              <a:t>Balance</a:t>
            </a:r>
          </a:p>
        </p:txBody>
      </p:sp>
      <p:sp>
        <p:nvSpPr>
          <p:cNvPr id="9" name="Title 1">
            <a:extLst>
              <a:ext uri="{FF2B5EF4-FFF2-40B4-BE49-F238E27FC236}">
                <a16:creationId xmlns:a16="http://schemas.microsoft.com/office/drawing/2014/main" id="{11FD4D7E-6F45-3045-8B5F-DE174A003D75}"/>
              </a:ext>
            </a:extLst>
          </p:cNvPr>
          <p:cNvSpPr txBox="1">
            <a:spLocks/>
          </p:cNvSpPr>
          <p:nvPr/>
        </p:nvSpPr>
        <p:spPr bwMode="auto">
          <a:xfrm>
            <a:off x="0" y="365077"/>
            <a:ext cx="9144000" cy="1143000"/>
          </a:xfrm>
          <a:prstGeom prst="rect">
            <a:avLst/>
          </a:prstGeom>
          <a:noFill/>
          <a:ln w="9525">
            <a:noFill/>
            <a:miter lim="800000"/>
            <a:headEnd/>
            <a:tailEnd/>
          </a:ln>
        </p:spPr>
        <p:txBody>
          <a:bodyPr anchor="ctr">
            <a:prstTxWarp prst="textNoShape">
              <a:avLst/>
            </a:prstTxWarp>
          </a:bodyPr>
          <a:lstStyle/>
          <a:p>
            <a:pPr algn="ctr">
              <a:lnSpc>
                <a:spcPct val="80000"/>
              </a:lnSpc>
            </a:pPr>
            <a:r>
              <a:rPr lang="en-US" sz="3600" dirty="0" err="1">
                <a:latin typeface="Arial" pitchFamily="-111" charset="0"/>
                <a:ea typeface="Arial" pitchFamily="-111" charset="0"/>
                <a:cs typeface="Arial" pitchFamily="-111" charset="0"/>
              </a:rPr>
              <a:t>Cómo</a:t>
            </a:r>
            <a:r>
              <a:rPr lang="en-US" sz="3600" dirty="0">
                <a:latin typeface="Arial" pitchFamily="-111" charset="0"/>
                <a:ea typeface="Arial" pitchFamily="-111" charset="0"/>
                <a:cs typeface="Arial" pitchFamily="-111" charset="0"/>
              </a:rPr>
              <a:t> </a:t>
            </a:r>
            <a:r>
              <a:rPr lang="en-US" sz="3600" dirty="0" err="1">
                <a:latin typeface="Arial" pitchFamily="-111" charset="0"/>
                <a:ea typeface="Arial" pitchFamily="-111" charset="0"/>
                <a:cs typeface="Arial" pitchFamily="-111" charset="0"/>
              </a:rPr>
              <a:t>elegir</a:t>
            </a:r>
            <a:r>
              <a:rPr lang="en-US" sz="3600" dirty="0">
                <a:latin typeface="Arial" pitchFamily="-111" charset="0"/>
                <a:ea typeface="Arial" pitchFamily="-111" charset="0"/>
                <a:cs typeface="Arial" pitchFamily="-111" charset="0"/>
              </a:rPr>
              <a:t> </a:t>
            </a:r>
            <a:r>
              <a:rPr lang="en-US" sz="3600" dirty="0" err="1">
                <a:latin typeface="Arial" pitchFamily="-111" charset="0"/>
                <a:ea typeface="Arial" pitchFamily="-111" charset="0"/>
                <a:cs typeface="Arial" pitchFamily="-111" charset="0"/>
              </a:rPr>
              <a:t>qué</a:t>
            </a:r>
            <a:r>
              <a:rPr lang="en-US" sz="3600" dirty="0">
                <a:latin typeface="Arial" pitchFamily="-111" charset="0"/>
                <a:ea typeface="Arial" pitchFamily="-111" charset="0"/>
                <a:cs typeface="Arial" pitchFamily="-111" charset="0"/>
              </a:rPr>
              <a:t> </a:t>
            </a:r>
            <a:r>
              <a:rPr lang="en-US" sz="3600" dirty="0" err="1">
                <a:latin typeface="Arial" pitchFamily="-111" charset="0"/>
                <a:ea typeface="Arial" pitchFamily="-111" charset="0"/>
                <a:cs typeface="Arial" pitchFamily="-111" charset="0"/>
              </a:rPr>
              <a:t>ensayo</a:t>
            </a:r>
            <a:r>
              <a:rPr lang="en-US" sz="3600" dirty="0">
                <a:latin typeface="Arial" pitchFamily="-111" charset="0"/>
                <a:ea typeface="Arial" pitchFamily="-111" charset="0"/>
                <a:cs typeface="Arial" pitchFamily="-111" charset="0"/>
              </a:rPr>
              <a:t> </a:t>
            </a:r>
            <a:r>
              <a:rPr lang="en-US" sz="3600" dirty="0" err="1">
                <a:latin typeface="Arial" pitchFamily="-111" charset="0"/>
                <a:ea typeface="Arial" pitchFamily="-111" charset="0"/>
                <a:cs typeface="Arial" pitchFamily="-111" charset="0"/>
              </a:rPr>
              <a:t>clínico</a:t>
            </a:r>
            <a:r>
              <a:rPr lang="en-US" sz="3600" dirty="0">
                <a:latin typeface="Arial" pitchFamily="-111" charset="0"/>
                <a:ea typeface="Arial" pitchFamily="-111" charset="0"/>
                <a:cs typeface="Arial" pitchFamily="-111" charset="0"/>
              </a:rPr>
              <a:t> es </a:t>
            </a:r>
            <a:r>
              <a:rPr lang="en-US" sz="3600" dirty="0" err="1">
                <a:latin typeface="Arial" pitchFamily="-111" charset="0"/>
                <a:ea typeface="Arial" pitchFamily="-111" charset="0"/>
                <a:cs typeface="Arial" pitchFamily="-111" charset="0"/>
              </a:rPr>
              <a:t>adecuado</a:t>
            </a:r>
            <a:r>
              <a:rPr lang="en-US" sz="3600" dirty="0">
                <a:latin typeface="Arial" pitchFamily="-111" charset="0"/>
                <a:ea typeface="Arial" pitchFamily="-111" charset="0"/>
                <a:cs typeface="Arial" pitchFamily="-111" charset="0"/>
              </a:rPr>
              <a:t> para </a:t>
            </a:r>
            <a:r>
              <a:rPr lang="en-US" sz="3600" dirty="0" err="1">
                <a:latin typeface="Arial" pitchFamily="-111" charset="0"/>
                <a:ea typeface="Arial" pitchFamily="-111" charset="0"/>
                <a:cs typeface="Arial" pitchFamily="-111" charset="0"/>
              </a:rPr>
              <a:t>usted</a:t>
            </a:r>
            <a:r>
              <a:rPr lang="en-US" sz="3600" dirty="0">
                <a:latin typeface="Arial" pitchFamily="-111" charset="0"/>
                <a:ea typeface="Arial" pitchFamily="-111" charset="0"/>
                <a:cs typeface="Arial" pitchFamily="-111" charset="0"/>
              </a:rPr>
              <a:t>?</a:t>
            </a:r>
          </a:p>
          <a:p>
            <a:pPr algn="ctr" eaLnBrk="1" hangingPunct="1">
              <a:lnSpc>
                <a:spcPct val="80000"/>
              </a:lnSpc>
            </a:pPr>
            <a:endParaRPr lang="en-US" sz="3400" dirty="0">
              <a:latin typeface="Arial" pitchFamily="-111" charset="0"/>
              <a:ea typeface="Arial" pitchFamily="-111" charset="0"/>
              <a:cs typeface="Arial" pitchFamily="-111" charset="0"/>
            </a:endParaRPr>
          </a:p>
          <a:p>
            <a:pPr algn="ctr">
              <a:lnSpc>
                <a:spcPct val="80000"/>
              </a:lnSpc>
            </a:pPr>
            <a:r>
              <a:rPr lang="en-US" sz="3400" dirty="0">
                <a:latin typeface="Arial" pitchFamily="-111" charset="0"/>
                <a:ea typeface="Arial" pitchFamily="-111" charset="0"/>
                <a:cs typeface="Arial" pitchFamily="-111" charset="0"/>
              </a:rPr>
              <a:t> Instituto </a:t>
            </a:r>
            <a:r>
              <a:rPr lang="en-US" sz="3400" dirty="0" err="1">
                <a:latin typeface="Arial" pitchFamily="-111" charset="0"/>
                <a:ea typeface="Arial" pitchFamily="-111" charset="0"/>
                <a:cs typeface="Arial" pitchFamily="-111" charset="0"/>
              </a:rPr>
              <a:t>Crnic</a:t>
            </a:r>
            <a:r>
              <a:rPr lang="en-US" sz="3400" dirty="0">
                <a:latin typeface="Arial" pitchFamily="-111" charset="0"/>
                <a:ea typeface="Arial" pitchFamily="-111" charset="0"/>
                <a:cs typeface="Arial" pitchFamily="-111" charset="0"/>
              </a:rPr>
              <a:t> Proyecto </a:t>
            </a:r>
            <a:r>
              <a:rPr lang="en-US" sz="3400" dirty="0" err="1">
                <a:latin typeface="Arial" pitchFamily="-111" charset="0"/>
                <a:ea typeface="Arial" pitchFamily="-111" charset="0"/>
                <a:cs typeface="Arial" pitchFamily="-111" charset="0"/>
              </a:rPr>
              <a:t>Trisoma</a:t>
            </a:r>
            <a:r>
              <a:rPr lang="en-US" sz="3400" dirty="0">
                <a:latin typeface="Arial" pitchFamily="-111" charset="0"/>
                <a:ea typeface="Arial" pitchFamily="-111" charset="0"/>
                <a:cs typeface="Arial" pitchFamily="-111" charset="0"/>
              </a:rPr>
              <a:t> </a:t>
            </a:r>
            <a:r>
              <a:rPr lang="en-US" sz="3400" dirty="0" err="1">
                <a:latin typeface="Arial" pitchFamily="-111" charset="0"/>
                <a:ea typeface="Arial" pitchFamily="-111" charset="0"/>
                <a:cs typeface="Arial" pitchFamily="-111" charset="0"/>
              </a:rPr>
              <a:t>Humano</a:t>
            </a:r>
            <a:r>
              <a:rPr lang="en-US" sz="3400" baseline="30000" dirty="0" err="1">
                <a:latin typeface="Arial" pitchFamily="-111" charset="0"/>
                <a:ea typeface="Arial" pitchFamily="-111" charset="0"/>
                <a:cs typeface="Arial" pitchFamily="-111" charset="0"/>
              </a:rPr>
              <a:t>TM</a:t>
            </a:r>
            <a:endParaRPr lang="en-US" sz="3400" baseline="30000" dirty="0">
              <a:latin typeface="Arial" pitchFamily="-111" charset="0"/>
              <a:ea typeface="Arial" pitchFamily="-111" charset="0"/>
              <a:cs typeface="Arial" pitchFamily="-111" charset="0"/>
            </a:endParaRPr>
          </a:p>
        </p:txBody>
      </p:sp>
      <p:sp>
        <p:nvSpPr>
          <p:cNvPr id="2" name="Rectangle 1">
            <a:extLst>
              <a:ext uri="{FF2B5EF4-FFF2-40B4-BE49-F238E27FC236}">
                <a16:creationId xmlns:a16="http://schemas.microsoft.com/office/drawing/2014/main" id="{EA007D47-C41D-5340-B81A-4DFAF7CFC0AA}"/>
              </a:ext>
            </a:extLst>
          </p:cNvPr>
          <p:cNvSpPr/>
          <p:nvPr/>
        </p:nvSpPr>
        <p:spPr>
          <a:xfrm>
            <a:off x="2397110" y="2370147"/>
            <a:ext cx="6905916" cy="1569660"/>
          </a:xfrm>
          <a:prstGeom prst="rect">
            <a:avLst/>
          </a:prstGeom>
        </p:spPr>
        <p:txBody>
          <a:bodyPr wrap="square">
            <a:spAutoFit/>
          </a:bodyPr>
          <a:lstStyle/>
          <a:p>
            <a:r>
              <a:rPr lang="en-US" sz="2400" dirty="0" err="1">
                <a:latin typeface="Arial" panose="020B0604020202020204" pitchFamily="34" charset="0"/>
                <a:cs typeface="Arial" panose="020B0604020202020204" pitchFamily="34" charset="0"/>
              </a:rPr>
              <a:t>Estudio</a:t>
            </a:r>
            <a:r>
              <a:rPr lang="en-US" sz="2400" dirty="0">
                <a:latin typeface="Arial" panose="020B0604020202020204" pitchFamily="34" charset="0"/>
                <a:cs typeface="Arial" panose="020B0604020202020204" pitchFamily="34" charset="0"/>
              </a:rPr>
              <a:t> de </a:t>
            </a:r>
            <a:r>
              <a:rPr lang="en-US" sz="2400" dirty="0" err="1">
                <a:latin typeface="Arial" panose="020B0604020202020204" pitchFamily="34" charset="0"/>
                <a:cs typeface="Arial" panose="020B0604020202020204" pitchFamily="34" charset="0"/>
              </a:rPr>
              <a:t>observación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mínimamente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invasiva</a:t>
            </a:r>
            <a:r>
              <a:rPr lang="en-US" sz="2400" dirty="0">
                <a:latin typeface="Arial" panose="020B0604020202020204" pitchFamily="34" charset="0"/>
                <a:cs typeface="Arial" panose="020B0604020202020204" pitchFamily="34" charset="0"/>
              </a:rPr>
              <a:t> de la población con </a:t>
            </a:r>
            <a:r>
              <a:rPr lang="en-US" sz="2400" dirty="0" err="1">
                <a:latin typeface="Arial" panose="020B0604020202020204" pitchFamily="34" charset="0"/>
                <a:cs typeface="Arial" panose="020B0604020202020204" pitchFamily="34" charset="0"/>
              </a:rPr>
              <a:t>síndrome</a:t>
            </a:r>
            <a:r>
              <a:rPr lang="en-US" sz="2400" dirty="0">
                <a:latin typeface="Arial" panose="020B0604020202020204" pitchFamily="34" charset="0"/>
                <a:cs typeface="Arial" panose="020B0604020202020204" pitchFamily="34" charset="0"/>
              </a:rPr>
              <a:t> de Down que </a:t>
            </a:r>
            <a:r>
              <a:rPr lang="en-US" sz="2400" dirty="0" err="1">
                <a:latin typeface="Arial" panose="020B0604020202020204" pitchFamily="34" charset="0"/>
                <a:cs typeface="Arial" panose="020B0604020202020204" pitchFamily="34" charset="0"/>
              </a:rPr>
              <a:t>emplea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tecnologia</a:t>
            </a:r>
            <a:r>
              <a:rPr lang="en-US" sz="2400" dirty="0">
                <a:latin typeface="Arial" panose="020B0604020202020204" pitchFamily="34" charset="0"/>
                <a:cs typeface="Arial" panose="020B0604020202020204" pitchFamily="34" charset="0"/>
              </a:rPr>
              <a:t> multi-</a:t>
            </a:r>
            <a:r>
              <a:rPr lang="en-US" sz="2400" dirty="0" err="1">
                <a:latin typeface="Arial" panose="020B0604020202020204" pitchFamily="34" charset="0"/>
                <a:cs typeface="Arial" panose="020B0604020202020204" pitchFamily="34" charset="0"/>
              </a:rPr>
              <a:t>omicas</a:t>
            </a:r>
            <a:r>
              <a:rPr lang="en-US" sz="2400" dirty="0">
                <a:latin typeface="Arial" panose="020B0604020202020204" pitchFamily="34" charset="0"/>
                <a:cs typeface="Arial" panose="020B0604020202020204" pitchFamily="34" charset="0"/>
              </a:rPr>
              <a:t> para el </a:t>
            </a:r>
            <a:r>
              <a:rPr lang="en-US" sz="2400" dirty="0" err="1">
                <a:latin typeface="Arial" panose="020B0604020202020204" pitchFamily="34" charset="0"/>
                <a:cs typeface="Arial" panose="020B0604020202020204" pitchFamily="34" charset="0"/>
              </a:rPr>
              <a:t>análisis</a:t>
            </a:r>
            <a:r>
              <a:rPr lang="en-US" sz="2400" dirty="0">
                <a:latin typeface="Arial" panose="020B0604020202020204" pitchFamily="34" charset="0"/>
                <a:cs typeface="Arial" panose="020B0604020202020204" pitchFamily="34" charset="0"/>
              </a:rPr>
              <a:t> de </a:t>
            </a:r>
            <a:r>
              <a:rPr lang="en-US" sz="2400" dirty="0" err="1">
                <a:latin typeface="Arial" panose="020B0604020202020204" pitchFamily="34" charset="0"/>
                <a:cs typeface="Arial" panose="020B0604020202020204" pitchFamily="34" charset="0"/>
              </a:rPr>
              <a:t>varias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muestras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biológicas</a:t>
            </a:r>
            <a:r>
              <a:rPr lang="en-US" sz="2400" dirty="0">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DEBB24D9-AC91-A944-9166-C10E52B66E7E}"/>
              </a:ext>
            </a:extLst>
          </p:cNvPr>
          <p:cNvPicPr>
            <a:picLocks noChangeAspect="1"/>
          </p:cNvPicPr>
          <p:nvPr/>
        </p:nvPicPr>
        <p:blipFill>
          <a:blip r:embed="rId3"/>
          <a:stretch>
            <a:fillRect/>
          </a:stretch>
        </p:blipFill>
        <p:spPr>
          <a:xfrm>
            <a:off x="269859" y="2073760"/>
            <a:ext cx="2127251" cy="2127251"/>
          </a:xfrm>
          <a:prstGeom prst="rect">
            <a:avLst/>
          </a:prstGeom>
        </p:spPr>
      </p:pic>
      <p:sp>
        <p:nvSpPr>
          <p:cNvPr id="11" name="Rectangle 10">
            <a:extLst>
              <a:ext uri="{FF2B5EF4-FFF2-40B4-BE49-F238E27FC236}">
                <a16:creationId xmlns:a16="http://schemas.microsoft.com/office/drawing/2014/main" id="{CCCE0014-A815-9A4E-A779-9D39ACAF2EDF}"/>
              </a:ext>
            </a:extLst>
          </p:cNvPr>
          <p:cNvSpPr/>
          <p:nvPr/>
        </p:nvSpPr>
        <p:spPr>
          <a:xfrm>
            <a:off x="1701800" y="6484576"/>
            <a:ext cx="7442200" cy="369332"/>
          </a:xfrm>
          <a:prstGeom prst="rect">
            <a:avLst/>
          </a:prstGeom>
        </p:spPr>
        <p:txBody>
          <a:bodyPr wrap="square">
            <a:spAutoFit/>
          </a:bodyPr>
          <a:lstStyle/>
          <a:p>
            <a:pPr algn="r"/>
            <a:r>
              <a:rPr lang="en-US">
                <a:latin typeface="Arial" panose="020B0604020202020204" pitchFamily="34" charset="0"/>
                <a:cs typeface="Arial" panose="020B0604020202020204" pitchFamily="34" charset="0"/>
              </a:rPr>
              <a:t>https://</a:t>
            </a:r>
            <a:r>
              <a:rPr lang="en-US" err="1">
                <a:latin typeface="Arial" panose="020B0604020202020204" pitchFamily="34" charset="0"/>
                <a:cs typeface="Arial" panose="020B0604020202020204" pitchFamily="34" charset="0"/>
              </a:rPr>
              <a:t>www.nia.nih.gov</a:t>
            </a:r>
            <a:r>
              <a:rPr lang="en-US">
                <a:latin typeface="Arial" panose="020B0604020202020204" pitchFamily="34" charset="0"/>
                <a:cs typeface="Arial" panose="020B0604020202020204" pitchFamily="34" charset="0"/>
              </a:rPr>
              <a:t>/health/clinical-trials-benefits-risks-and-safety</a:t>
            </a:r>
          </a:p>
        </p:txBody>
      </p:sp>
    </p:spTree>
    <p:extLst>
      <p:ext uri="{BB962C8B-B14F-4D97-AF65-F5344CB8AC3E}">
        <p14:creationId xmlns:p14="http://schemas.microsoft.com/office/powerpoint/2010/main" val="799391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6"/>
          <p:cNvSpPr>
            <a:spLocks noGrp="1"/>
          </p:cNvSpPr>
          <p:nvPr>
            <p:ph type="title"/>
          </p:nvPr>
        </p:nvSpPr>
        <p:spPr>
          <a:xfrm>
            <a:off x="-622092" y="26365"/>
            <a:ext cx="10140846" cy="1143000"/>
          </a:xfrm>
        </p:spPr>
        <p:txBody>
          <a:bodyPr>
            <a:normAutofit fontScale="90000"/>
          </a:bodyPr>
          <a:lstStyle/>
          <a:p>
            <a:r>
              <a:rPr lang="en-US" sz="3600" dirty="0">
                <a:latin typeface="Arial" pitchFamily="-111" charset="0"/>
                <a:ea typeface="Arial" pitchFamily="-111" charset="0"/>
                <a:cs typeface="Arial" pitchFamily="-111" charset="0"/>
              </a:rPr>
              <a:t>Instituto </a:t>
            </a:r>
            <a:r>
              <a:rPr lang="en-US" sz="3600" dirty="0" err="1">
                <a:latin typeface="Arial" pitchFamily="-111" charset="0"/>
                <a:ea typeface="Arial" pitchFamily="-111" charset="0"/>
                <a:cs typeface="Arial" pitchFamily="-111" charset="0"/>
              </a:rPr>
              <a:t>Crnic</a:t>
            </a:r>
            <a:r>
              <a:rPr lang="en-US" sz="3600" dirty="0">
                <a:latin typeface="Arial" pitchFamily="-111" charset="0"/>
                <a:ea typeface="Arial" pitchFamily="-111" charset="0"/>
                <a:cs typeface="Arial" pitchFamily="-111" charset="0"/>
              </a:rPr>
              <a:t> Proyecto </a:t>
            </a:r>
            <a:r>
              <a:rPr lang="en-US" sz="3600" dirty="0" err="1">
                <a:latin typeface="Arial" pitchFamily="-111" charset="0"/>
                <a:ea typeface="Arial" pitchFamily="-111" charset="0"/>
                <a:cs typeface="Arial" pitchFamily="-111" charset="0"/>
              </a:rPr>
              <a:t>Trisoma</a:t>
            </a:r>
            <a:r>
              <a:rPr lang="en-US" sz="3600" dirty="0">
                <a:latin typeface="Arial" pitchFamily="-111" charset="0"/>
                <a:ea typeface="Arial" pitchFamily="-111" charset="0"/>
                <a:cs typeface="Arial" pitchFamily="-111" charset="0"/>
              </a:rPr>
              <a:t> </a:t>
            </a:r>
            <a:r>
              <a:rPr lang="en-US" sz="3600" dirty="0" err="1">
                <a:latin typeface="Arial" pitchFamily="-111" charset="0"/>
                <a:ea typeface="Arial" pitchFamily="-111" charset="0"/>
                <a:cs typeface="Arial" pitchFamily="-111" charset="0"/>
              </a:rPr>
              <a:t>Humano</a:t>
            </a:r>
            <a:r>
              <a:rPr lang="en-US" sz="3600" baseline="30000" dirty="0" err="1">
                <a:latin typeface="Arial" pitchFamily="-111" charset="0"/>
                <a:ea typeface="Arial" pitchFamily="-111" charset="0"/>
                <a:cs typeface="Arial" pitchFamily="-111" charset="0"/>
              </a:rPr>
              <a:t>TM</a:t>
            </a:r>
            <a:r>
              <a:rPr lang="en-US" sz="3600" baseline="30000" dirty="0">
                <a:latin typeface="Arial" pitchFamily="-111" charset="0"/>
                <a:ea typeface="Arial" pitchFamily="-111" charset="0"/>
                <a:cs typeface="Arial" pitchFamily="-111" charset="0"/>
              </a:rPr>
              <a:t> </a:t>
            </a:r>
            <a:r>
              <a:rPr lang="en-US" sz="3600" dirty="0">
                <a:latin typeface="Arial" pitchFamily="-111" charset="0"/>
                <a:ea typeface="Arial" pitchFamily="-111" charset="0"/>
                <a:cs typeface="Arial" pitchFamily="-111" charset="0"/>
              </a:rPr>
              <a:t>(www.trisome.org)</a:t>
            </a:r>
          </a:p>
        </p:txBody>
      </p:sp>
      <p:pic>
        <p:nvPicPr>
          <p:cNvPr id="62" name="Picture 61">
            <a:extLst>
              <a:ext uri="{FF2B5EF4-FFF2-40B4-BE49-F238E27FC236}">
                <a16:creationId xmlns:a16="http://schemas.microsoft.com/office/drawing/2014/main" id="{BDCECB96-1F6C-A547-A741-76E119C57930}"/>
              </a:ext>
            </a:extLst>
          </p:cNvPr>
          <p:cNvPicPr>
            <a:picLocks noChangeAspect="1"/>
          </p:cNvPicPr>
          <p:nvPr/>
        </p:nvPicPr>
        <p:blipFill>
          <a:blip r:embed="rId3"/>
          <a:stretch>
            <a:fillRect/>
          </a:stretch>
        </p:blipFill>
        <p:spPr>
          <a:xfrm>
            <a:off x="483629" y="1204837"/>
            <a:ext cx="8176741" cy="5408330"/>
          </a:xfrm>
          <a:prstGeom prst="rect">
            <a:avLst/>
          </a:prstGeom>
        </p:spPr>
      </p:pic>
      <p:sp>
        <p:nvSpPr>
          <p:cNvPr id="5" name="Rectangle 4">
            <a:extLst>
              <a:ext uri="{FF2B5EF4-FFF2-40B4-BE49-F238E27FC236}">
                <a16:creationId xmlns:a16="http://schemas.microsoft.com/office/drawing/2014/main" id="{B13A9E97-720C-4B4F-9E73-1F88A6ADDF11}"/>
              </a:ext>
            </a:extLst>
          </p:cNvPr>
          <p:cNvSpPr/>
          <p:nvPr/>
        </p:nvSpPr>
        <p:spPr>
          <a:xfrm>
            <a:off x="1798820" y="2638269"/>
            <a:ext cx="4002373" cy="3552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12AF8FA-6141-4C4B-A5ED-40EF72A721A5}"/>
              </a:ext>
            </a:extLst>
          </p:cNvPr>
          <p:cNvSpPr/>
          <p:nvPr/>
        </p:nvSpPr>
        <p:spPr>
          <a:xfrm>
            <a:off x="2479622" y="1828169"/>
            <a:ext cx="3321571" cy="3552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C0DA862-80C9-CB4E-97F8-47ED93062FD3}"/>
              </a:ext>
            </a:extLst>
          </p:cNvPr>
          <p:cNvSpPr/>
          <p:nvPr/>
        </p:nvSpPr>
        <p:spPr>
          <a:xfrm>
            <a:off x="1551516" y="5774838"/>
            <a:ext cx="3321571" cy="4515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1EEFA47-5F5D-FB4A-B148-788CE4127A42}"/>
              </a:ext>
            </a:extLst>
          </p:cNvPr>
          <p:cNvSpPr/>
          <p:nvPr/>
        </p:nvSpPr>
        <p:spPr>
          <a:xfrm>
            <a:off x="999380" y="1798189"/>
            <a:ext cx="3321571" cy="8046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1C3CB53A-0802-A04B-9EAC-62F4B862FC7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77125" y="2793444"/>
            <a:ext cx="621003" cy="1977369"/>
          </a:xfrm>
          <a:prstGeom prst="rect">
            <a:avLst/>
          </a:prstGeom>
        </p:spPr>
      </p:pic>
      <p:pic>
        <p:nvPicPr>
          <p:cNvPr id="10" name="Picture 9">
            <a:extLst>
              <a:ext uri="{FF2B5EF4-FFF2-40B4-BE49-F238E27FC236}">
                <a16:creationId xmlns:a16="http://schemas.microsoft.com/office/drawing/2014/main" id="{831A1F21-03AD-DD4E-8193-A1F18C2B7CB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887855" y="3196149"/>
            <a:ext cx="708054" cy="1217603"/>
          </a:xfrm>
          <a:prstGeom prst="rect">
            <a:avLst/>
          </a:prstGeom>
          <a:effectLst>
            <a:glow rad="101600">
              <a:schemeClr val="accent1">
                <a:satMod val="175000"/>
                <a:alpha val="40000"/>
              </a:schemeClr>
            </a:glow>
          </a:effectLst>
        </p:spPr>
      </p:pic>
      <p:sp>
        <p:nvSpPr>
          <p:cNvPr id="11" name="TextBox 10">
            <a:extLst>
              <a:ext uri="{FF2B5EF4-FFF2-40B4-BE49-F238E27FC236}">
                <a16:creationId xmlns:a16="http://schemas.microsoft.com/office/drawing/2014/main" id="{CCAE7956-9D5A-1F4E-B6FF-0FE1F319CBC2}"/>
              </a:ext>
            </a:extLst>
          </p:cNvPr>
          <p:cNvSpPr txBox="1"/>
          <p:nvPr/>
        </p:nvSpPr>
        <p:spPr>
          <a:xfrm>
            <a:off x="3441766" y="3520518"/>
            <a:ext cx="1599308" cy="523220"/>
          </a:xfrm>
          <a:prstGeom prst="rect">
            <a:avLst/>
          </a:prstGeom>
          <a:noFill/>
        </p:spPr>
        <p:txBody>
          <a:bodyPr wrap="square" rtlCol="0">
            <a:spAutoFit/>
          </a:bodyPr>
          <a:lstStyle/>
          <a:p>
            <a:r>
              <a:rPr lang="en-US" sz="1400" dirty="0" err="1">
                <a:latin typeface="Arial"/>
                <a:cs typeface="Arial"/>
              </a:rPr>
              <a:t>Fracciones</a:t>
            </a:r>
            <a:r>
              <a:rPr lang="en-US" sz="1400" dirty="0">
                <a:latin typeface="Arial"/>
                <a:cs typeface="Arial"/>
              </a:rPr>
              <a:t> de</a:t>
            </a:r>
          </a:p>
          <a:p>
            <a:r>
              <a:rPr lang="en-US" sz="1400" dirty="0" err="1">
                <a:latin typeface="Arial"/>
                <a:cs typeface="Arial"/>
              </a:rPr>
              <a:t>sangre</a:t>
            </a:r>
            <a:endParaRPr lang="en-US" sz="1400" dirty="0">
              <a:latin typeface="Arial"/>
              <a:cs typeface="Arial"/>
            </a:endParaRPr>
          </a:p>
        </p:txBody>
      </p:sp>
      <p:sp>
        <p:nvSpPr>
          <p:cNvPr id="3" name="Left Brace 2">
            <a:extLst>
              <a:ext uri="{FF2B5EF4-FFF2-40B4-BE49-F238E27FC236}">
                <a16:creationId xmlns:a16="http://schemas.microsoft.com/office/drawing/2014/main" id="{4BA5D772-336B-AB46-A41E-577D5B7C02F4}"/>
              </a:ext>
            </a:extLst>
          </p:cNvPr>
          <p:cNvSpPr/>
          <p:nvPr/>
        </p:nvSpPr>
        <p:spPr>
          <a:xfrm>
            <a:off x="4364589" y="1783199"/>
            <a:ext cx="1436604" cy="4362769"/>
          </a:xfrm>
          <a:prstGeom prst="leftBrace">
            <a:avLst>
              <a:gd name="adj1" fmla="val 8333"/>
              <a:gd name="adj2" fmla="val 46220"/>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3" name="TextBox 12">
            <a:extLst>
              <a:ext uri="{FF2B5EF4-FFF2-40B4-BE49-F238E27FC236}">
                <a16:creationId xmlns:a16="http://schemas.microsoft.com/office/drawing/2014/main" id="{54965DBF-6BD2-0D46-AC95-36018B4AF8BA}"/>
              </a:ext>
            </a:extLst>
          </p:cNvPr>
          <p:cNvSpPr txBox="1"/>
          <p:nvPr/>
        </p:nvSpPr>
        <p:spPr>
          <a:xfrm>
            <a:off x="1923399" y="2602797"/>
            <a:ext cx="1599308" cy="523220"/>
          </a:xfrm>
          <a:prstGeom prst="rect">
            <a:avLst/>
          </a:prstGeom>
          <a:noFill/>
        </p:spPr>
        <p:txBody>
          <a:bodyPr wrap="square" rtlCol="0">
            <a:spAutoFit/>
          </a:bodyPr>
          <a:lstStyle/>
          <a:p>
            <a:r>
              <a:rPr lang="en-US" sz="1400" dirty="0" err="1">
                <a:latin typeface="Arial"/>
                <a:cs typeface="Arial"/>
              </a:rPr>
              <a:t>Extraccion</a:t>
            </a:r>
            <a:r>
              <a:rPr lang="en-US" sz="1400" dirty="0">
                <a:latin typeface="Arial"/>
                <a:cs typeface="Arial"/>
              </a:rPr>
              <a:t> de</a:t>
            </a:r>
          </a:p>
          <a:p>
            <a:r>
              <a:rPr lang="en-US" sz="1400" dirty="0" err="1">
                <a:latin typeface="Arial"/>
                <a:cs typeface="Arial"/>
              </a:rPr>
              <a:t>sangre</a:t>
            </a:r>
            <a:endParaRPr lang="en-US" sz="1400" dirty="0">
              <a:latin typeface="Arial"/>
              <a:cs typeface="Arial"/>
            </a:endParaRPr>
          </a:p>
        </p:txBody>
      </p:sp>
    </p:spTree>
    <p:extLst>
      <p:ext uri="{BB962C8B-B14F-4D97-AF65-F5344CB8AC3E}">
        <p14:creationId xmlns:p14="http://schemas.microsoft.com/office/powerpoint/2010/main" val="1615145142"/>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6"/>
          <p:cNvSpPr>
            <a:spLocks noGrp="1"/>
          </p:cNvSpPr>
          <p:nvPr>
            <p:ph type="title"/>
          </p:nvPr>
        </p:nvSpPr>
        <p:spPr>
          <a:xfrm>
            <a:off x="0" y="26365"/>
            <a:ext cx="9144000" cy="1143000"/>
          </a:xfrm>
        </p:spPr>
        <p:txBody>
          <a:bodyPr>
            <a:normAutofit fontScale="90000"/>
          </a:bodyPr>
          <a:lstStyle/>
          <a:p>
            <a:pPr eaLnBrk="1" hangingPunct="1"/>
            <a:r>
              <a:rPr lang="en-US" sz="3600" dirty="0" err="1">
                <a:latin typeface="Arial" pitchFamily="-111" charset="0"/>
                <a:ea typeface="Arial" pitchFamily="-111" charset="0"/>
                <a:cs typeface="Arial" pitchFamily="-111" charset="0"/>
              </a:rPr>
              <a:t>Crnic</a:t>
            </a:r>
            <a:r>
              <a:rPr lang="en-US" sz="3600" dirty="0">
                <a:latin typeface="Arial" pitchFamily="-111" charset="0"/>
                <a:ea typeface="Arial" pitchFamily="-111" charset="0"/>
                <a:cs typeface="Arial" pitchFamily="-111" charset="0"/>
              </a:rPr>
              <a:t> Institute Human </a:t>
            </a:r>
            <a:r>
              <a:rPr lang="en-US" sz="3600" dirty="0" err="1">
                <a:latin typeface="Arial" pitchFamily="-111" charset="0"/>
                <a:ea typeface="Arial" pitchFamily="-111" charset="0"/>
                <a:cs typeface="Arial" pitchFamily="-111" charset="0"/>
              </a:rPr>
              <a:t>Trisome</a:t>
            </a:r>
            <a:r>
              <a:rPr lang="en-US" sz="3600" dirty="0">
                <a:latin typeface="Arial" pitchFamily="-111" charset="0"/>
                <a:ea typeface="Arial" pitchFamily="-111" charset="0"/>
                <a:cs typeface="Arial" pitchFamily="-111" charset="0"/>
              </a:rPr>
              <a:t> </a:t>
            </a:r>
            <a:r>
              <a:rPr lang="en-US" sz="3600" dirty="0" err="1">
                <a:latin typeface="Arial" pitchFamily="-111" charset="0"/>
                <a:ea typeface="Arial" pitchFamily="-111" charset="0"/>
                <a:cs typeface="Arial" pitchFamily="-111" charset="0"/>
              </a:rPr>
              <a:t>Project</a:t>
            </a:r>
            <a:r>
              <a:rPr lang="en-US" sz="3600" baseline="30000" dirty="0" err="1">
                <a:latin typeface="Arial" pitchFamily="-111" charset="0"/>
                <a:ea typeface="Arial" pitchFamily="-111" charset="0"/>
                <a:cs typeface="Arial" pitchFamily="-111" charset="0"/>
              </a:rPr>
              <a:t>TM</a:t>
            </a:r>
            <a:r>
              <a:rPr lang="en-US" sz="3600" dirty="0">
                <a:latin typeface="Arial" pitchFamily="-111" charset="0"/>
                <a:ea typeface="Arial" pitchFamily="-111" charset="0"/>
                <a:cs typeface="Arial" pitchFamily="-111" charset="0"/>
              </a:rPr>
              <a:t> (</a:t>
            </a:r>
            <a:r>
              <a:rPr lang="en-US" sz="3600" dirty="0" err="1">
                <a:latin typeface="Arial" pitchFamily="-111" charset="0"/>
                <a:ea typeface="Arial" pitchFamily="-111" charset="0"/>
                <a:cs typeface="Arial" pitchFamily="-111" charset="0"/>
              </a:rPr>
              <a:t>www.trisome.org</a:t>
            </a:r>
            <a:r>
              <a:rPr lang="en-US" sz="3600" dirty="0">
                <a:latin typeface="Arial" pitchFamily="-111" charset="0"/>
                <a:ea typeface="Arial" pitchFamily="-111" charset="0"/>
                <a:cs typeface="Arial" pitchFamily="-111" charset="0"/>
              </a:rPr>
              <a:t>)</a:t>
            </a:r>
          </a:p>
        </p:txBody>
      </p:sp>
      <p:pic>
        <p:nvPicPr>
          <p:cNvPr id="62" name="Picture 61">
            <a:extLst>
              <a:ext uri="{FF2B5EF4-FFF2-40B4-BE49-F238E27FC236}">
                <a16:creationId xmlns:a16="http://schemas.microsoft.com/office/drawing/2014/main" id="{BDCECB96-1F6C-A547-A741-76E119C57930}"/>
              </a:ext>
            </a:extLst>
          </p:cNvPr>
          <p:cNvPicPr>
            <a:picLocks noChangeAspect="1"/>
          </p:cNvPicPr>
          <p:nvPr/>
        </p:nvPicPr>
        <p:blipFill>
          <a:blip r:embed="rId3"/>
          <a:stretch>
            <a:fillRect/>
          </a:stretch>
        </p:blipFill>
        <p:spPr>
          <a:xfrm>
            <a:off x="483629" y="1204837"/>
            <a:ext cx="8176741" cy="5408330"/>
          </a:xfrm>
          <a:prstGeom prst="rect">
            <a:avLst/>
          </a:prstGeom>
        </p:spPr>
      </p:pic>
      <p:sp>
        <p:nvSpPr>
          <p:cNvPr id="5" name="Rectangle 4">
            <a:extLst>
              <a:ext uri="{FF2B5EF4-FFF2-40B4-BE49-F238E27FC236}">
                <a16:creationId xmlns:a16="http://schemas.microsoft.com/office/drawing/2014/main" id="{B13A9E97-720C-4B4F-9E73-1F88A6ADDF11}"/>
              </a:ext>
            </a:extLst>
          </p:cNvPr>
          <p:cNvSpPr/>
          <p:nvPr/>
        </p:nvSpPr>
        <p:spPr>
          <a:xfrm>
            <a:off x="1798820" y="2638269"/>
            <a:ext cx="4002373" cy="3552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12AF8FA-6141-4C4B-A5ED-40EF72A721A5}"/>
              </a:ext>
            </a:extLst>
          </p:cNvPr>
          <p:cNvSpPr/>
          <p:nvPr/>
        </p:nvSpPr>
        <p:spPr>
          <a:xfrm>
            <a:off x="2479622" y="1828169"/>
            <a:ext cx="3321571" cy="3552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C0DA862-80C9-CB4E-97F8-47ED93062FD3}"/>
              </a:ext>
            </a:extLst>
          </p:cNvPr>
          <p:cNvSpPr/>
          <p:nvPr/>
        </p:nvSpPr>
        <p:spPr>
          <a:xfrm>
            <a:off x="1551516" y="5774838"/>
            <a:ext cx="3321571" cy="4515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1EEFA47-5F5D-FB4A-B148-788CE4127A42}"/>
              </a:ext>
            </a:extLst>
          </p:cNvPr>
          <p:cNvSpPr/>
          <p:nvPr/>
        </p:nvSpPr>
        <p:spPr>
          <a:xfrm>
            <a:off x="999380" y="1798189"/>
            <a:ext cx="3321571" cy="8046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1C3CB53A-0802-A04B-9EAC-62F4B862FC7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77125" y="2793444"/>
            <a:ext cx="621003" cy="1977369"/>
          </a:xfrm>
          <a:prstGeom prst="rect">
            <a:avLst/>
          </a:prstGeom>
        </p:spPr>
      </p:pic>
      <p:pic>
        <p:nvPicPr>
          <p:cNvPr id="10" name="Picture 9">
            <a:extLst>
              <a:ext uri="{FF2B5EF4-FFF2-40B4-BE49-F238E27FC236}">
                <a16:creationId xmlns:a16="http://schemas.microsoft.com/office/drawing/2014/main" id="{831A1F21-03AD-DD4E-8193-A1F18C2B7CB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887855" y="3196149"/>
            <a:ext cx="708054" cy="1217603"/>
          </a:xfrm>
          <a:prstGeom prst="rect">
            <a:avLst/>
          </a:prstGeom>
          <a:effectLst>
            <a:glow rad="101600">
              <a:schemeClr val="accent1">
                <a:satMod val="175000"/>
                <a:alpha val="40000"/>
              </a:schemeClr>
            </a:glow>
          </a:effectLst>
        </p:spPr>
      </p:pic>
      <p:sp>
        <p:nvSpPr>
          <p:cNvPr id="11" name="TextBox 10">
            <a:extLst>
              <a:ext uri="{FF2B5EF4-FFF2-40B4-BE49-F238E27FC236}">
                <a16:creationId xmlns:a16="http://schemas.microsoft.com/office/drawing/2014/main" id="{CCAE7956-9D5A-1F4E-B6FF-0FE1F319CBC2}"/>
              </a:ext>
            </a:extLst>
          </p:cNvPr>
          <p:cNvSpPr txBox="1"/>
          <p:nvPr/>
        </p:nvSpPr>
        <p:spPr>
          <a:xfrm>
            <a:off x="3441766" y="3520518"/>
            <a:ext cx="1599308" cy="523220"/>
          </a:xfrm>
          <a:prstGeom prst="rect">
            <a:avLst/>
          </a:prstGeom>
          <a:noFill/>
        </p:spPr>
        <p:txBody>
          <a:bodyPr wrap="square" rtlCol="0">
            <a:spAutoFit/>
          </a:bodyPr>
          <a:lstStyle/>
          <a:p>
            <a:r>
              <a:rPr lang="en-US" sz="1400" dirty="0">
                <a:latin typeface="Arial"/>
                <a:cs typeface="Arial"/>
              </a:rPr>
              <a:t>Blood</a:t>
            </a:r>
          </a:p>
          <a:p>
            <a:r>
              <a:rPr lang="en-US" sz="1400" dirty="0">
                <a:latin typeface="Arial"/>
                <a:cs typeface="Arial"/>
              </a:rPr>
              <a:t>fractions</a:t>
            </a:r>
          </a:p>
        </p:txBody>
      </p:sp>
      <p:sp>
        <p:nvSpPr>
          <p:cNvPr id="3" name="Left Brace 2">
            <a:extLst>
              <a:ext uri="{FF2B5EF4-FFF2-40B4-BE49-F238E27FC236}">
                <a16:creationId xmlns:a16="http://schemas.microsoft.com/office/drawing/2014/main" id="{4BA5D772-336B-AB46-A41E-577D5B7C02F4}"/>
              </a:ext>
            </a:extLst>
          </p:cNvPr>
          <p:cNvSpPr/>
          <p:nvPr/>
        </p:nvSpPr>
        <p:spPr>
          <a:xfrm>
            <a:off x="4364589" y="1783199"/>
            <a:ext cx="1436604" cy="4362769"/>
          </a:xfrm>
          <a:prstGeom prst="leftBrace">
            <a:avLst>
              <a:gd name="adj1" fmla="val 8333"/>
              <a:gd name="adj2" fmla="val 46220"/>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3" name="TextBox 12">
            <a:extLst>
              <a:ext uri="{FF2B5EF4-FFF2-40B4-BE49-F238E27FC236}">
                <a16:creationId xmlns:a16="http://schemas.microsoft.com/office/drawing/2014/main" id="{54965DBF-6BD2-0D46-AC95-36018B4AF8BA}"/>
              </a:ext>
            </a:extLst>
          </p:cNvPr>
          <p:cNvSpPr txBox="1"/>
          <p:nvPr/>
        </p:nvSpPr>
        <p:spPr>
          <a:xfrm>
            <a:off x="1923399" y="2602797"/>
            <a:ext cx="1599308" cy="523220"/>
          </a:xfrm>
          <a:prstGeom prst="rect">
            <a:avLst/>
          </a:prstGeom>
          <a:noFill/>
        </p:spPr>
        <p:txBody>
          <a:bodyPr wrap="square" rtlCol="0">
            <a:spAutoFit/>
          </a:bodyPr>
          <a:lstStyle/>
          <a:p>
            <a:r>
              <a:rPr lang="en-US" sz="1400" dirty="0">
                <a:latin typeface="Arial"/>
                <a:cs typeface="Arial"/>
              </a:rPr>
              <a:t>Blood</a:t>
            </a:r>
          </a:p>
          <a:p>
            <a:r>
              <a:rPr lang="en-US" sz="1400" dirty="0">
                <a:latin typeface="Arial"/>
                <a:cs typeface="Arial"/>
              </a:rPr>
              <a:t>draw</a:t>
            </a:r>
          </a:p>
        </p:txBody>
      </p:sp>
      <p:sp>
        <p:nvSpPr>
          <p:cNvPr id="14" name="Rectangle 13">
            <a:extLst>
              <a:ext uri="{FF2B5EF4-FFF2-40B4-BE49-F238E27FC236}">
                <a16:creationId xmlns:a16="http://schemas.microsoft.com/office/drawing/2014/main" id="{F4E05D36-1D24-B64A-ACFB-0D4FB1B7E429}"/>
              </a:ext>
            </a:extLst>
          </p:cNvPr>
          <p:cNvSpPr/>
          <p:nvPr/>
        </p:nvSpPr>
        <p:spPr>
          <a:xfrm>
            <a:off x="1" y="1169365"/>
            <a:ext cx="6088566" cy="542451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484591F-76A0-4540-AE32-34B90D9DB395}"/>
              </a:ext>
            </a:extLst>
          </p:cNvPr>
          <p:cNvSpPr txBox="1"/>
          <p:nvPr/>
        </p:nvSpPr>
        <p:spPr>
          <a:xfrm>
            <a:off x="788203" y="1742708"/>
            <a:ext cx="4774890" cy="400110"/>
          </a:xfrm>
          <a:prstGeom prst="rect">
            <a:avLst/>
          </a:prstGeom>
          <a:noFill/>
        </p:spPr>
        <p:txBody>
          <a:bodyPr wrap="none" rtlCol="0">
            <a:spAutoFit/>
          </a:bodyPr>
          <a:lstStyle/>
          <a:p>
            <a:r>
              <a:rPr lang="en-US" sz="2000" dirty="0">
                <a:latin typeface="Arial"/>
                <a:cs typeface="Arial"/>
              </a:rPr>
              <a:t>The Power of Multidimensional Datasets</a:t>
            </a:r>
          </a:p>
        </p:txBody>
      </p:sp>
      <p:pic>
        <p:nvPicPr>
          <p:cNvPr id="16" name="Picture 15">
            <a:extLst>
              <a:ext uri="{FF2B5EF4-FFF2-40B4-BE49-F238E27FC236}">
                <a16:creationId xmlns:a16="http://schemas.microsoft.com/office/drawing/2014/main" id="{A7DB0E5C-6C1C-1E40-9AB7-7A1496B34388}"/>
              </a:ext>
            </a:extLst>
          </p:cNvPr>
          <p:cNvPicPr>
            <a:picLocks noChangeAspect="1"/>
          </p:cNvPicPr>
          <p:nvPr/>
        </p:nvPicPr>
        <p:blipFill>
          <a:blip r:embed="rId6"/>
          <a:stretch>
            <a:fillRect/>
          </a:stretch>
        </p:blipFill>
        <p:spPr>
          <a:xfrm>
            <a:off x="1063827" y="2407247"/>
            <a:ext cx="3838796" cy="2883362"/>
          </a:xfrm>
          <a:prstGeom prst="rect">
            <a:avLst/>
          </a:prstGeom>
          <a:effectLst>
            <a:glow rad="101600">
              <a:schemeClr val="bg1">
                <a:lumMod val="50000"/>
                <a:alpha val="75000"/>
              </a:schemeClr>
            </a:glow>
          </a:effectLst>
        </p:spPr>
      </p:pic>
      <p:sp>
        <p:nvSpPr>
          <p:cNvPr id="17" name="TextBox 16">
            <a:extLst>
              <a:ext uri="{FF2B5EF4-FFF2-40B4-BE49-F238E27FC236}">
                <a16:creationId xmlns:a16="http://schemas.microsoft.com/office/drawing/2014/main" id="{B9D607CE-A0D3-0544-AF14-C5800AA7C9A3}"/>
              </a:ext>
            </a:extLst>
          </p:cNvPr>
          <p:cNvSpPr txBox="1"/>
          <p:nvPr/>
        </p:nvSpPr>
        <p:spPr>
          <a:xfrm>
            <a:off x="31136" y="5475898"/>
            <a:ext cx="5904180" cy="923330"/>
          </a:xfrm>
          <a:prstGeom prst="rect">
            <a:avLst/>
          </a:prstGeom>
          <a:noFill/>
        </p:spPr>
        <p:txBody>
          <a:bodyPr wrap="none" rtlCol="0">
            <a:spAutoFit/>
          </a:bodyPr>
          <a:lstStyle/>
          <a:p>
            <a:pPr algn="ctr"/>
            <a:r>
              <a:rPr lang="en-US" dirty="0">
                <a:latin typeface="Arial"/>
                <a:cs typeface="Arial"/>
              </a:rPr>
              <a:t>Going beyond the blueprint</a:t>
            </a:r>
          </a:p>
          <a:p>
            <a:pPr algn="ctr"/>
            <a:endParaRPr lang="en-US" dirty="0">
              <a:latin typeface="Arial"/>
              <a:cs typeface="Arial"/>
            </a:endParaRPr>
          </a:p>
          <a:p>
            <a:pPr algn="ctr"/>
            <a:r>
              <a:rPr lang="en-US" b="1" dirty="0">
                <a:latin typeface="Arial"/>
                <a:cs typeface="Arial"/>
              </a:rPr>
              <a:t>Please visit poster #PO157 tonight for more details! </a:t>
            </a:r>
          </a:p>
        </p:txBody>
      </p:sp>
    </p:spTree>
    <p:extLst>
      <p:ext uri="{BB962C8B-B14F-4D97-AF65-F5344CB8AC3E}">
        <p14:creationId xmlns:p14="http://schemas.microsoft.com/office/powerpoint/2010/main" val="4225640866"/>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6"/>
          <p:cNvSpPr>
            <a:spLocks noGrp="1"/>
          </p:cNvSpPr>
          <p:nvPr>
            <p:ph type="title"/>
          </p:nvPr>
        </p:nvSpPr>
        <p:spPr>
          <a:xfrm>
            <a:off x="-532151" y="187377"/>
            <a:ext cx="10020925" cy="1081382"/>
          </a:xfrm>
        </p:spPr>
        <p:txBody>
          <a:bodyPr>
            <a:noAutofit/>
          </a:bodyPr>
          <a:lstStyle/>
          <a:p>
            <a:r>
              <a:rPr lang="en-US" sz="3600" dirty="0">
                <a:latin typeface="Arial" pitchFamily="-111" charset="0"/>
                <a:ea typeface="Arial" pitchFamily="-111" charset="0"/>
                <a:cs typeface="Arial" pitchFamily="-111" charset="0"/>
              </a:rPr>
              <a:t>Instituto </a:t>
            </a:r>
            <a:r>
              <a:rPr lang="en-US" sz="3600" dirty="0" err="1">
                <a:latin typeface="Arial" pitchFamily="-111" charset="0"/>
                <a:ea typeface="Arial" pitchFamily="-111" charset="0"/>
                <a:cs typeface="Arial" pitchFamily="-111" charset="0"/>
              </a:rPr>
              <a:t>Crnic</a:t>
            </a:r>
            <a:r>
              <a:rPr lang="en-US" sz="3600" dirty="0">
                <a:latin typeface="Arial" pitchFamily="-111" charset="0"/>
                <a:ea typeface="Arial" pitchFamily="-111" charset="0"/>
                <a:cs typeface="Arial" pitchFamily="-111" charset="0"/>
              </a:rPr>
              <a:t> Proyecto </a:t>
            </a:r>
            <a:r>
              <a:rPr lang="en-US" sz="3600" dirty="0" err="1">
                <a:latin typeface="Arial" pitchFamily="-111" charset="0"/>
                <a:ea typeface="Arial" pitchFamily="-111" charset="0"/>
                <a:cs typeface="Arial" pitchFamily="-111" charset="0"/>
              </a:rPr>
              <a:t>Trisoma</a:t>
            </a:r>
            <a:r>
              <a:rPr lang="en-US" sz="3600" dirty="0">
                <a:latin typeface="Arial" pitchFamily="-111" charset="0"/>
                <a:ea typeface="Arial" pitchFamily="-111" charset="0"/>
                <a:cs typeface="Arial" pitchFamily="-111" charset="0"/>
              </a:rPr>
              <a:t> </a:t>
            </a:r>
            <a:r>
              <a:rPr lang="en-US" sz="3600" dirty="0" err="1">
                <a:latin typeface="Arial" pitchFamily="-111" charset="0"/>
                <a:ea typeface="Arial" pitchFamily="-111" charset="0"/>
                <a:cs typeface="Arial" pitchFamily="-111" charset="0"/>
              </a:rPr>
              <a:t>Humano</a:t>
            </a:r>
            <a:r>
              <a:rPr lang="en-US" sz="3600" baseline="30000" dirty="0" err="1">
                <a:latin typeface="Arial" pitchFamily="-111" charset="0"/>
                <a:ea typeface="Arial" pitchFamily="-111" charset="0"/>
                <a:cs typeface="Arial" pitchFamily="-111" charset="0"/>
              </a:rPr>
              <a:t>TM</a:t>
            </a:r>
            <a:r>
              <a:rPr lang="en-US" sz="3600" baseline="30000" dirty="0">
                <a:latin typeface="Arial" pitchFamily="-111" charset="0"/>
                <a:ea typeface="Arial" pitchFamily="-111" charset="0"/>
                <a:cs typeface="Arial" pitchFamily="-111" charset="0"/>
              </a:rPr>
              <a:t>  </a:t>
            </a:r>
            <a:br>
              <a:rPr lang="en-US" sz="3600" baseline="30000" dirty="0">
                <a:latin typeface="Arial" pitchFamily="-111" charset="0"/>
                <a:ea typeface="Arial" pitchFamily="-111" charset="0"/>
                <a:cs typeface="Arial" pitchFamily="-111" charset="0"/>
              </a:rPr>
            </a:br>
            <a:r>
              <a:rPr lang="en-US" sz="3600" dirty="0">
                <a:latin typeface="Arial" pitchFamily="-111" charset="0"/>
                <a:ea typeface="Arial" pitchFamily="-111" charset="0"/>
                <a:cs typeface="Arial" pitchFamily="-111" charset="0"/>
              </a:rPr>
              <a:t>(www.trisome.org)</a:t>
            </a:r>
          </a:p>
        </p:txBody>
      </p:sp>
      <p:sp>
        <p:nvSpPr>
          <p:cNvPr id="4" name="Content Placeholder 1">
            <a:extLst>
              <a:ext uri="{FF2B5EF4-FFF2-40B4-BE49-F238E27FC236}">
                <a16:creationId xmlns:a16="http://schemas.microsoft.com/office/drawing/2014/main" id="{1E8D0C74-9E91-2E45-9729-F317ACE1449B}"/>
              </a:ext>
            </a:extLst>
          </p:cNvPr>
          <p:cNvSpPr txBox="1">
            <a:spLocks/>
          </p:cNvSpPr>
          <p:nvPr/>
        </p:nvSpPr>
        <p:spPr>
          <a:xfrm>
            <a:off x="33982" y="1504950"/>
            <a:ext cx="9076036" cy="5224556"/>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err="1">
                <a:latin typeface="Arial" panose="020B0604020202020204" pitchFamily="34" charset="0"/>
                <a:cs typeface="Arial" panose="020B0604020202020204" pitchFamily="34" charset="0"/>
              </a:rPr>
              <a:t>Objetivos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generales</a:t>
            </a:r>
            <a:r>
              <a:rPr lang="en-US" dirty="0">
                <a:latin typeface="Arial" panose="020B0604020202020204" pitchFamily="34" charset="0"/>
                <a:cs typeface="Arial" panose="020B0604020202020204" pitchFamily="34" charset="0"/>
              </a:rPr>
              <a:t>:</a:t>
            </a:r>
          </a:p>
          <a:p>
            <a:pPr marL="457200" lvl="1" indent="0">
              <a:buNone/>
            </a:pPr>
            <a:r>
              <a:rPr lang="en-US" dirty="0">
                <a:latin typeface="Arial"/>
                <a:cs typeface="Arial"/>
              </a:rPr>
              <a:t>1. </a:t>
            </a:r>
            <a:r>
              <a:rPr lang="en-US" dirty="0" err="1">
                <a:latin typeface="Arial"/>
                <a:cs typeface="Arial"/>
              </a:rPr>
              <a:t>Definir</a:t>
            </a:r>
            <a:r>
              <a:rPr lang="en-US" dirty="0">
                <a:latin typeface="Arial"/>
                <a:cs typeface="Arial"/>
              </a:rPr>
              <a:t> </a:t>
            </a:r>
            <a:r>
              <a:rPr lang="en-US" dirty="0" err="1">
                <a:latin typeface="Arial"/>
                <a:cs typeface="Arial"/>
              </a:rPr>
              <a:t>cómo</a:t>
            </a:r>
            <a:r>
              <a:rPr lang="en-US" dirty="0">
                <a:latin typeface="Arial"/>
                <a:cs typeface="Arial"/>
              </a:rPr>
              <a:t> la </a:t>
            </a:r>
            <a:r>
              <a:rPr lang="en-US" dirty="0" err="1">
                <a:latin typeface="Arial"/>
                <a:cs typeface="Arial"/>
              </a:rPr>
              <a:t>trisomía</a:t>
            </a:r>
            <a:r>
              <a:rPr lang="en-US" dirty="0">
                <a:latin typeface="Arial"/>
                <a:cs typeface="Arial"/>
              </a:rPr>
              <a:t> 21 causa un nuevo </a:t>
            </a:r>
            <a:r>
              <a:rPr lang="en-US" dirty="0" err="1">
                <a:latin typeface="Arial"/>
                <a:cs typeface="Arial"/>
              </a:rPr>
              <a:t>espectro</a:t>
            </a:r>
            <a:r>
              <a:rPr lang="en-US" dirty="0">
                <a:latin typeface="Arial"/>
                <a:cs typeface="Arial"/>
              </a:rPr>
              <a:t> de </a:t>
            </a:r>
            <a:r>
              <a:rPr lang="en-US" dirty="0" err="1">
                <a:latin typeface="Arial"/>
                <a:cs typeface="Arial"/>
              </a:rPr>
              <a:t>enfermedades</a:t>
            </a:r>
            <a:r>
              <a:rPr lang="en-US" dirty="0">
                <a:latin typeface="Arial"/>
                <a:cs typeface="Arial"/>
              </a:rPr>
              <a:t>.</a:t>
            </a:r>
            <a:br>
              <a:rPr lang="en-US" dirty="0">
                <a:latin typeface="Arial"/>
                <a:cs typeface="Arial"/>
              </a:rPr>
            </a:br>
            <a:br>
              <a:rPr lang="en-US" dirty="0">
                <a:latin typeface="Arial"/>
                <a:cs typeface="Arial"/>
              </a:rPr>
            </a:br>
            <a:r>
              <a:rPr lang="en-US" dirty="0">
                <a:latin typeface="Arial"/>
                <a:cs typeface="Arial"/>
              </a:rPr>
              <a:t>2. Para </a:t>
            </a:r>
            <a:r>
              <a:rPr lang="en-US" dirty="0" err="1">
                <a:latin typeface="Arial"/>
                <a:cs typeface="Arial"/>
              </a:rPr>
              <a:t>acelerar</a:t>
            </a:r>
            <a:r>
              <a:rPr lang="en-US" dirty="0">
                <a:latin typeface="Arial"/>
                <a:cs typeface="Arial"/>
              </a:rPr>
              <a:t> </a:t>
            </a:r>
            <a:r>
              <a:rPr lang="en-US" dirty="0" err="1">
                <a:latin typeface="Arial"/>
                <a:cs typeface="Arial"/>
              </a:rPr>
              <a:t>significativamente</a:t>
            </a:r>
            <a:r>
              <a:rPr lang="en-US" dirty="0">
                <a:latin typeface="Arial"/>
                <a:cs typeface="Arial"/>
              </a:rPr>
              <a:t> la </a:t>
            </a:r>
            <a:r>
              <a:rPr lang="en-US" dirty="0" err="1">
                <a:latin typeface="Arial"/>
                <a:cs typeface="Arial"/>
              </a:rPr>
              <a:t>investigación</a:t>
            </a:r>
            <a:r>
              <a:rPr lang="en-US" dirty="0">
                <a:latin typeface="Arial"/>
                <a:cs typeface="Arial"/>
              </a:rPr>
              <a:t> </a:t>
            </a:r>
            <a:r>
              <a:rPr lang="en-US" dirty="0" err="1">
                <a:latin typeface="Arial"/>
                <a:cs typeface="Arial"/>
              </a:rPr>
              <a:t>sobre</a:t>
            </a:r>
            <a:r>
              <a:rPr lang="en-US" dirty="0">
                <a:latin typeface="Arial"/>
                <a:cs typeface="Arial"/>
              </a:rPr>
              <a:t> </a:t>
            </a:r>
            <a:r>
              <a:rPr lang="en-US" dirty="0" err="1">
                <a:latin typeface="Arial"/>
                <a:cs typeface="Arial"/>
              </a:rPr>
              <a:t>síndrome</a:t>
            </a:r>
            <a:r>
              <a:rPr lang="en-US" dirty="0">
                <a:latin typeface="Arial"/>
                <a:cs typeface="Arial"/>
              </a:rPr>
              <a:t> de Down.</a:t>
            </a:r>
            <a:br>
              <a:rPr lang="en-US" dirty="0">
                <a:latin typeface="Arial"/>
                <a:cs typeface="Arial"/>
              </a:rPr>
            </a:br>
            <a:br>
              <a:rPr lang="en-US" dirty="0">
                <a:latin typeface="Arial"/>
                <a:cs typeface="Arial"/>
              </a:rPr>
            </a:br>
            <a:r>
              <a:rPr lang="en-US" dirty="0">
                <a:latin typeface="Arial"/>
                <a:cs typeface="Arial"/>
              </a:rPr>
              <a:t>3. Para </a:t>
            </a:r>
            <a:r>
              <a:rPr lang="en-US" dirty="0" err="1">
                <a:latin typeface="Arial"/>
                <a:cs typeface="Arial"/>
              </a:rPr>
              <a:t>desarrollar</a:t>
            </a:r>
            <a:r>
              <a:rPr lang="en-US" dirty="0">
                <a:latin typeface="Arial"/>
                <a:cs typeface="Arial"/>
              </a:rPr>
              <a:t> </a:t>
            </a:r>
            <a:r>
              <a:rPr lang="en-US" dirty="0" err="1">
                <a:latin typeface="Arial"/>
                <a:cs typeface="Arial"/>
              </a:rPr>
              <a:t>herramientas</a:t>
            </a:r>
            <a:r>
              <a:rPr lang="en-US" dirty="0">
                <a:latin typeface="Arial"/>
                <a:cs typeface="Arial"/>
              </a:rPr>
              <a:t> </a:t>
            </a:r>
            <a:r>
              <a:rPr lang="en-US" dirty="0" err="1">
                <a:latin typeface="Arial"/>
                <a:cs typeface="Arial"/>
              </a:rPr>
              <a:t>diagnóstivas</a:t>
            </a:r>
            <a:r>
              <a:rPr lang="en-US" dirty="0">
                <a:latin typeface="Arial"/>
                <a:cs typeface="Arial"/>
              </a:rPr>
              <a:t> y </a:t>
            </a:r>
            <a:r>
              <a:rPr lang="en-US" dirty="0" err="1">
                <a:latin typeface="Arial"/>
                <a:cs typeface="Arial"/>
              </a:rPr>
              <a:t>terapéuticas</a:t>
            </a:r>
            <a:r>
              <a:rPr lang="en-US" dirty="0">
                <a:latin typeface="Arial"/>
                <a:cs typeface="Arial"/>
              </a:rPr>
              <a:t> </a:t>
            </a:r>
            <a:r>
              <a:rPr lang="en-US" dirty="0" err="1">
                <a:latin typeface="Arial"/>
                <a:cs typeface="Arial"/>
              </a:rPr>
              <a:t>novedosas</a:t>
            </a:r>
            <a:r>
              <a:rPr lang="en-US" dirty="0">
                <a:latin typeface="Arial"/>
                <a:cs typeface="Arial"/>
              </a:rPr>
              <a:t> que </a:t>
            </a:r>
            <a:r>
              <a:rPr lang="en-US" dirty="0" err="1">
                <a:latin typeface="Arial"/>
                <a:cs typeface="Arial"/>
              </a:rPr>
              <a:t>beneficiarán</a:t>
            </a:r>
            <a:r>
              <a:rPr lang="en-US" dirty="0">
                <a:latin typeface="Arial"/>
                <a:cs typeface="Arial"/>
              </a:rPr>
              <a:t> las personas con </a:t>
            </a:r>
            <a:r>
              <a:rPr lang="en-US" dirty="0" err="1">
                <a:latin typeface="Arial"/>
                <a:cs typeface="Arial"/>
              </a:rPr>
              <a:t>trisomía</a:t>
            </a:r>
            <a:r>
              <a:rPr lang="en-US" dirty="0">
                <a:latin typeface="Arial"/>
                <a:cs typeface="Arial"/>
              </a:rPr>
              <a:t> 21, y </a:t>
            </a:r>
            <a:r>
              <a:rPr lang="en-US" dirty="0" err="1">
                <a:latin typeface="Arial"/>
                <a:cs typeface="Arial"/>
              </a:rPr>
              <a:t>tambien</a:t>
            </a:r>
            <a:r>
              <a:rPr lang="en-US" dirty="0">
                <a:latin typeface="Arial"/>
                <a:cs typeface="Arial"/>
              </a:rPr>
              <a:t> a </a:t>
            </a:r>
            <a:r>
              <a:rPr lang="en-US" dirty="0" err="1">
                <a:latin typeface="Arial"/>
                <a:cs typeface="Arial"/>
              </a:rPr>
              <a:t>millones</a:t>
            </a:r>
            <a:r>
              <a:rPr lang="en-US" dirty="0">
                <a:latin typeface="Arial"/>
                <a:cs typeface="Arial"/>
              </a:rPr>
              <a:t> de personas </a:t>
            </a:r>
            <a:r>
              <a:rPr lang="en-US" dirty="0" err="1">
                <a:latin typeface="Arial"/>
                <a:cs typeface="Arial"/>
              </a:rPr>
              <a:t>típicas</a:t>
            </a:r>
            <a:r>
              <a:rPr lang="en-US" dirty="0">
                <a:latin typeface="Arial"/>
                <a:cs typeface="Arial"/>
              </a:rPr>
              <a:t> .</a:t>
            </a:r>
            <a:endParaRPr lang="en-US" dirty="0"/>
          </a:p>
        </p:txBody>
      </p:sp>
    </p:spTree>
    <p:extLst>
      <p:ext uri="{BB962C8B-B14F-4D97-AF65-F5344CB8AC3E}">
        <p14:creationId xmlns:p14="http://schemas.microsoft.com/office/powerpoint/2010/main" val="3262970266"/>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6"/>
          <p:cNvSpPr>
            <a:spLocks noGrp="1"/>
          </p:cNvSpPr>
          <p:nvPr>
            <p:ph type="title"/>
          </p:nvPr>
        </p:nvSpPr>
        <p:spPr>
          <a:xfrm>
            <a:off x="0" y="125759"/>
            <a:ext cx="9144000" cy="1143000"/>
          </a:xfrm>
        </p:spPr>
        <p:txBody>
          <a:bodyPr>
            <a:noAutofit/>
          </a:bodyPr>
          <a:lstStyle/>
          <a:p>
            <a:r>
              <a:rPr lang="en-US" sz="3600" dirty="0">
                <a:latin typeface="Arial" pitchFamily="-111" charset="0"/>
                <a:ea typeface="Arial" pitchFamily="-111" charset="0"/>
                <a:cs typeface="Arial" pitchFamily="-111" charset="0"/>
              </a:rPr>
              <a:t>Instituto </a:t>
            </a:r>
            <a:r>
              <a:rPr lang="en-US" sz="3600" dirty="0" err="1">
                <a:latin typeface="Arial" pitchFamily="-111" charset="0"/>
                <a:ea typeface="Arial" pitchFamily="-111" charset="0"/>
                <a:cs typeface="Arial" pitchFamily="-111" charset="0"/>
              </a:rPr>
              <a:t>Crnic</a:t>
            </a:r>
            <a:r>
              <a:rPr lang="en-US" sz="3600" dirty="0">
                <a:latin typeface="Arial" pitchFamily="-111" charset="0"/>
                <a:ea typeface="Arial" pitchFamily="-111" charset="0"/>
                <a:cs typeface="Arial" pitchFamily="-111" charset="0"/>
              </a:rPr>
              <a:t> Proyecto </a:t>
            </a:r>
            <a:r>
              <a:rPr lang="en-US" sz="3600" dirty="0" err="1">
                <a:latin typeface="Arial" pitchFamily="-111" charset="0"/>
                <a:ea typeface="Arial" pitchFamily="-111" charset="0"/>
                <a:cs typeface="Arial" pitchFamily="-111" charset="0"/>
              </a:rPr>
              <a:t>Trisoma</a:t>
            </a:r>
            <a:r>
              <a:rPr lang="en-US" sz="3600" dirty="0">
                <a:latin typeface="Arial" pitchFamily="-111" charset="0"/>
                <a:ea typeface="Arial" pitchFamily="-111" charset="0"/>
                <a:cs typeface="Arial" pitchFamily="-111" charset="0"/>
              </a:rPr>
              <a:t> </a:t>
            </a:r>
            <a:r>
              <a:rPr lang="en-US" sz="3600" dirty="0" err="1">
                <a:latin typeface="Arial" pitchFamily="-111" charset="0"/>
                <a:ea typeface="Arial" pitchFamily="-111" charset="0"/>
                <a:cs typeface="Arial" pitchFamily="-111" charset="0"/>
              </a:rPr>
              <a:t>Humano</a:t>
            </a:r>
            <a:r>
              <a:rPr lang="en-US" sz="3600" baseline="30000" dirty="0" err="1">
                <a:latin typeface="Arial" pitchFamily="-111" charset="0"/>
                <a:ea typeface="Arial" pitchFamily="-111" charset="0"/>
                <a:cs typeface="Arial" pitchFamily="-111" charset="0"/>
              </a:rPr>
              <a:t>TM</a:t>
            </a:r>
            <a:r>
              <a:rPr lang="en-US" sz="3600" baseline="30000" dirty="0">
                <a:latin typeface="Arial" pitchFamily="-111" charset="0"/>
                <a:ea typeface="Arial" pitchFamily="-111" charset="0"/>
                <a:cs typeface="Arial" pitchFamily="-111" charset="0"/>
              </a:rPr>
              <a:t>        </a:t>
            </a:r>
            <a:r>
              <a:rPr lang="en-US" sz="3600" dirty="0">
                <a:latin typeface="Arial" pitchFamily="-111" charset="0"/>
                <a:ea typeface="Arial" pitchFamily="-111" charset="0"/>
                <a:cs typeface="Arial" pitchFamily="-111" charset="0"/>
              </a:rPr>
              <a:t>(www.trisome.org)</a:t>
            </a:r>
          </a:p>
        </p:txBody>
      </p:sp>
      <p:sp>
        <p:nvSpPr>
          <p:cNvPr id="4" name="Content Placeholder 1">
            <a:extLst>
              <a:ext uri="{FF2B5EF4-FFF2-40B4-BE49-F238E27FC236}">
                <a16:creationId xmlns:a16="http://schemas.microsoft.com/office/drawing/2014/main" id="{1E8D0C74-9E91-2E45-9729-F317ACE1449B}"/>
              </a:ext>
            </a:extLst>
          </p:cNvPr>
          <p:cNvSpPr txBox="1">
            <a:spLocks/>
          </p:cNvSpPr>
          <p:nvPr/>
        </p:nvSpPr>
        <p:spPr>
          <a:xfrm>
            <a:off x="33982" y="1504950"/>
            <a:ext cx="9076036" cy="5224556"/>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err="1">
                <a:latin typeface="Arial" panose="020B0604020202020204" pitchFamily="34" charset="0"/>
                <a:cs typeface="Arial" panose="020B0604020202020204" pitchFamily="34" charset="0"/>
              </a:rPr>
              <a:t>Metas</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corto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plazo</a:t>
            </a:r>
            <a:r>
              <a:rPr lang="en-US" dirty="0">
                <a:latin typeface="Arial" panose="020B0604020202020204" pitchFamily="34" charset="0"/>
                <a:cs typeface="Arial" panose="020B0604020202020204" pitchFamily="34" charset="0"/>
              </a:rPr>
              <a:t>:</a:t>
            </a:r>
          </a:p>
          <a:p>
            <a:pPr marL="457200" lvl="1" indent="0">
              <a:buNone/>
            </a:pPr>
            <a:r>
              <a:rPr lang="en-US" dirty="0">
                <a:latin typeface="Arial"/>
                <a:cs typeface="Arial"/>
              </a:rPr>
              <a:t>1. Para </a:t>
            </a:r>
            <a:r>
              <a:rPr lang="en-US" dirty="0" err="1">
                <a:latin typeface="Arial"/>
                <a:cs typeface="Arial"/>
              </a:rPr>
              <a:t>completar</a:t>
            </a:r>
            <a:r>
              <a:rPr lang="en-US" dirty="0">
                <a:latin typeface="Arial"/>
                <a:cs typeface="Arial"/>
              </a:rPr>
              <a:t> el </a:t>
            </a:r>
            <a:r>
              <a:rPr lang="en-US" dirty="0" err="1">
                <a:latin typeface="Arial"/>
                <a:cs typeface="Arial"/>
              </a:rPr>
              <a:t>estudio</a:t>
            </a:r>
            <a:r>
              <a:rPr lang="en-US" dirty="0">
                <a:latin typeface="Arial"/>
                <a:cs typeface="Arial"/>
              </a:rPr>
              <a:t> </a:t>
            </a:r>
            <a:r>
              <a:rPr lang="en-US" dirty="0" err="1">
                <a:latin typeface="Arial"/>
                <a:cs typeface="Arial"/>
              </a:rPr>
              <a:t>más</a:t>
            </a:r>
            <a:r>
              <a:rPr lang="en-US" dirty="0">
                <a:latin typeface="Arial"/>
                <a:cs typeface="Arial"/>
              </a:rPr>
              <a:t> </a:t>
            </a:r>
            <a:r>
              <a:rPr lang="en-US" dirty="0" err="1">
                <a:latin typeface="Arial"/>
                <a:cs typeface="Arial"/>
              </a:rPr>
              <a:t>completo</a:t>
            </a:r>
            <a:r>
              <a:rPr lang="en-US" dirty="0">
                <a:latin typeface="Arial"/>
                <a:cs typeface="Arial"/>
              </a:rPr>
              <a:t> de una población de </a:t>
            </a:r>
            <a:r>
              <a:rPr lang="en-US" dirty="0" err="1">
                <a:latin typeface="Arial"/>
                <a:cs typeface="Arial"/>
              </a:rPr>
              <a:t>individuos</a:t>
            </a:r>
            <a:r>
              <a:rPr lang="en-US" dirty="0">
                <a:latin typeface="Arial"/>
                <a:cs typeface="Arial"/>
              </a:rPr>
              <a:t> con </a:t>
            </a:r>
            <a:r>
              <a:rPr lang="en-US" dirty="0" err="1">
                <a:latin typeface="Arial"/>
                <a:cs typeface="Arial"/>
              </a:rPr>
              <a:t>trisomía</a:t>
            </a:r>
            <a:r>
              <a:rPr lang="en-US" dirty="0">
                <a:latin typeface="Arial"/>
                <a:cs typeface="Arial"/>
              </a:rPr>
              <a:t> 21 hasta la </a:t>
            </a:r>
            <a:r>
              <a:rPr lang="en-US" dirty="0" err="1">
                <a:latin typeface="Arial"/>
                <a:cs typeface="Arial"/>
              </a:rPr>
              <a:t>fecha</a:t>
            </a:r>
            <a:r>
              <a:rPr lang="en-US" dirty="0">
                <a:latin typeface="Arial"/>
                <a:cs typeface="Arial"/>
              </a:rPr>
              <a:t>.</a:t>
            </a:r>
            <a:br>
              <a:rPr lang="en-US" dirty="0">
                <a:latin typeface="Arial"/>
                <a:cs typeface="Arial"/>
              </a:rPr>
            </a:br>
            <a:br>
              <a:rPr lang="en-US" dirty="0">
                <a:latin typeface="Arial"/>
                <a:cs typeface="Arial"/>
              </a:rPr>
            </a:br>
            <a:r>
              <a:rPr lang="en-US" dirty="0">
                <a:latin typeface="Arial"/>
                <a:cs typeface="Arial"/>
              </a:rPr>
              <a:t>2.Para </a:t>
            </a:r>
            <a:r>
              <a:rPr lang="en-US" dirty="0" err="1">
                <a:latin typeface="Arial"/>
                <a:cs typeface="Arial"/>
              </a:rPr>
              <a:t>crear</a:t>
            </a:r>
            <a:r>
              <a:rPr lang="en-US" dirty="0">
                <a:latin typeface="Arial"/>
                <a:cs typeface="Arial"/>
              </a:rPr>
              <a:t> la mayor base de </a:t>
            </a:r>
            <a:r>
              <a:rPr lang="en-US" dirty="0" err="1">
                <a:latin typeface="Arial"/>
                <a:cs typeface="Arial"/>
              </a:rPr>
              <a:t>datos</a:t>
            </a:r>
            <a:r>
              <a:rPr lang="en-US" dirty="0">
                <a:latin typeface="Arial"/>
                <a:cs typeface="Arial"/>
              </a:rPr>
              <a:t> </a:t>
            </a:r>
            <a:r>
              <a:rPr lang="en-US" dirty="0" err="1">
                <a:latin typeface="Arial"/>
                <a:cs typeface="Arial"/>
              </a:rPr>
              <a:t>pública</a:t>
            </a:r>
            <a:r>
              <a:rPr lang="en-US" dirty="0">
                <a:latin typeface="Arial"/>
                <a:cs typeface="Arial"/>
              </a:rPr>
              <a:t> para la </a:t>
            </a:r>
            <a:r>
              <a:rPr lang="en-US" dirty="0" err="1">
                <a:latin typeface="Arial"/>
                <a:cs typeface="Arial"/>
              </a:rPr>
              <a:t>investigación</a:t>
            </a:r>
            <a:r>
              <a:rPr lang="en-US" dirty="0">
                <a:latin typeface="Arial"/>
                <a:cs typeface="Arial"/>
              </a:rPr>
              <a:t> del </a:t>
            </a:r>
            <a:r>
              <a:rPr lang="en-US" dirty="0" err="1">
                <a:latin typeface="Arial"/>
                <a:cs typeface="Arial"/>
              </a:rPr>
              <a:t>síndrome</a:t>
            </a:r>
            <a:r>
              <a:rPr lang="en-US" dirty="0">
                <a:latin typeface="Arial"/>
                <a:cs typeface="Arial"/>
              </a:rPr>
              <a:t> de Down hasta la </a:t>
            </a:r>
            <a:r>
              <a:rPr lang="en-US" dirty="0" err="1">
                <a:latin typeface="Arial"/>
                <a:cs typeface="Arial"/>
              </a:rPr>
              <a:t>fecha</a:t>
            </a:r>
            <a:r>
              <a:rPr lang="en-US" dirty="0">
                <a:latin typeface="Arial"/>
                <a:cs typeface="Arial"/>
              </a:rPr>
              <a:t>.</a:t>
            </a:r>
            <a:br>
              <a:rPr lang="en-US" dirty="0">
                <a:latin typeface="Arial"/>
                <a:cs typeface="Arial"/>
              </a:rPr>
            </a:br>
            <a:br>
              <a:rPr lang="en-US" dirty="0">
                <a:latin typeface="Arial"/>
                <a:cs typeface="Arial"/>
              </a:rPr>
            </a:br>
            <a:r>
              <a:rPr lang="en-US" dirty="0">
                <a:latin typeface="Arial"/>
                <a:cs typeface="Arial"/>
              </a:rPr>
              <a:t>3.Para </a:t>
            </a:r>
            <a:r>
              <a:rPr lang="en-US" dirty="0" err="1">
                <a:latin typeface="Arial"/>
                <a:cs typeface="Arial"/>
              </a:rPr>
              <a:t>crear</a:t>
            </a:r>
            <a:r>
              <a:rPr lang="en-US" dirty="0">
                <a:latin typeface="Arial"/>
                <a:cs typeface="Arial"/>
              </a:rPr>
              <a:t> el </a:t>
            </a:r>
            <a:r>
              <a:rPr lang="en-US" dirty="0" err="1">
                <a:latin typeface="Arial"/>
                <a:cs typeface="Arial"/>
              </a:rPr>
              <a:t>biobanco</a:t>
            </a:r>
            <a:r>
              <a:rPr lang="en-US" dirty="0">
                <a:latin typeface="Arial"/>
                <a:cs typeface="Arial"/>
              </a:rPr>
              <a:t> </a:t>
            </a:r>
            <a:r>
              <a:rPr lang="en-US" dirty="0" err="1">
                <a:latin typeface="Arial"/>
                <a:cs typeface="Arial"/>
              </a:rPr>
              <a:t>más</a:t>
            </a:r>
            <a:r>
              <a:rPr lang="en-US" dirty="0">
                <a:latin typeface="Arial"/>
                <a:cs typeface="Arial"/>
              </a:rPr>
              <a:t> </a:t>
            </a:r>
            <a:r>
              <a:rPr lang="en-US" dirty="0" err="1">
                <a:latin typeface="Arial"/>
                <a:cs typeface="Arial"/>
              </a:rPr>
              <a:t>completo</a:t>
            </a:r>
            <a:r>
              <a:rPr lang="en-US" dirty="0">
                <a:latin typeface="Arial"/>
                <a:cs typeface="Arial"/>
              </a:rPr>
              <a:t> de </a:t>
            </a:r>
            <a:r>
              <a:rPr lang="en-US" dirty="0" err="1">
                <a:latin typeface="Arial"/>
                <a:cs typeface="Arial"/>
              </a:rPr>
              <a:t>muestras</a:t>
            </a:r>
            <a:r>
              <a:rPr lang="en-US" dirty="0">
                <a:latin typeface="Arial"/>
                <a:cs typeface="Arial"/>
              </a:rPr>
              <a:t> </a:t>
            </a:r>
            <a:r>
              <a:rPr lang="en-US" dirty="0" err="1">
                <a:latin typeface="Arial"/>
                <a:cs typeface="Arial"/>
              </a:rPr>
              <a:t>biológicas</a:t>
            </a:r>
            <a:r>
              <a:rPr lang="en-US" dirty="0">
                <a:latin typeface="Arial"/>
                <a:cs typeface="Arial"/>
              </a:rPr>
              <a:t> para la </a:t>
            </a:r>
            <a:r>
              <a:rPr lang="en-US" dirty="0" err="1">
                <a:latin typeface="Arial"/>
                <a:cs typeface="Arial"/>
              </a:rPr>
              <a:t>investigación</a:t>
            </a:r>
            <a:r>
              <a:rPr lang="en-US" dirty="0">
                <a:latin typeface="Arial"/>
                <a:cs typeface="Arial"/>
              </a:rPr>
              <a:t> del </a:t>
            </a:r>
            <a:r>
              <a:rPr lang="en-US" dirty="0" err="1">
                <a:latin typeface="Arial"/>
                <a:cs typeface="Arial"/>
              </a:rPr>
              <a:t>síndrome</a:t>
            </a:r>
            <a:r>
              <a:rPr lang="en-US" dirty="0">
                <a:latin typeface="Arial"/>
                <a:cs typeface="Arial"/>
              </a:rPr>
              <a:t> de Down.  Para </a:t>
            </a:r>
            <a:r>
              <a:rPr lang="en-US" dirty="0" err="1">
                <a:latin typeface="Arial"/>
                <a:cs typeface="Arial"/>
              </a:rPr>
              <a:t>tratar</a:t>
            </a:r>
            <a:r>
              <a:rPr lang="en-US" dirty="0">
                <a:latin typeface="Arial"/>
                <a:cs typeface="Arial"/>
              </a:rPr>
              <a:t> una </a:t>
            </a:r>
            <a:r>
              <a:rPr lang="en-US" dirty="0" err="1">
                <a:latin typeface="Arial"/>
                <a:cs typeface="Arial"/>
              </a:rPr>
              <a:t>dolencia</a:t>
            </a:r>
            <a:r>
              <a:rPr lang="en-US" dirty="0">
                <a:latin typeface="Arial"/>
                <a:cs typeface="Arial"/>
              </a:rPr>
              <a:t> </a:t>
            </a:r>
            <a:r>
              <a:rPr lang="en-US" dirty="0" err="1">
                <a:latin typeface="Arial"/>
                <a:cs typeface="Arial"/>
              </a:rPr>
              <a:t>ecológica</a:t>
            </a:r>
            <a:r>
              <a:rPr lang="en-US" dirty="0">
                <a:latin typeface="Arial"/>
                <a:cs typeface="Arial"/>
              </a:rPr>
              <a:t> o </a:t>
            </a:r>
            <a:r>
              <a:rPr lang="en-US" dirty="0" err="1">
                <a:latin typeface="Arial"/>
                <a:cs typeface="Arial"/>
              </a:rPr>
              <a:t>enfermedades</a:t>
            </a:r>
            <a:r>
              <a:rPr lang="en-US" dirty="0">
                <a:latin typeface="Arial" panose="020B0604020202020204" pitchFamily="34" charset="0"/>
                <a:cs typeface="Arial" panose="020B0604020202020204" pitchFamily="34" charset="0"/>
              </a:rPr>
              <a:t>.</a:t>
            </a:r>
          </a:p>
          <a:p>
            <a:endParaRPr lang="en-US" dirty="0"/>
          </a:p>
        </p:txBody>
      </p:sp>
    </p:spTree>
    <p:extLst>
      <p:ext uri="{BB962C8B-B14F-4D97-AF65-F5344CB8AC3E}">
        <p14:creationId xmlns:p14="http://schemas.microsoft.com/office/powerpoint/2010/main" val="3539273970"/>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2016-02-20-184516_24531618853_o.jpg">
            <a:extLst>
              <a:ext uri="{FF2B5EF4-FFF2-40B4-BE49-F238E27FC236}">
                <a16:creationId xmlns:a16="http://schemas.microsoft.com/office/drawing/2014/main" id="{4684EC54-CCEA-5244-AA6A-9A20471E4530}"/>
              </a:ext>
            </a:extLst>
          </p:cNvPr>
          <p:cNvPicPr>
            <a:picLocks noChangeAspect="1"/>
          </p:cNvPicPr>
          <p:nvPr/>
        </p:nvPicPr>
        <p:blipFill>
          <a:blip r:embed="rId3"/>
          <a:stretch>
            <a:fillRect/>
          </a:stretch>
        </p:blipFill>
        <p:spPr>
          <a:xfrm>
            <a:off x="0" y="699051"/>
            <a:ext cx="9144000" cy="6096000"/>
          </a:xfrm>
          <a:prstGeom prst="rect">
            <a:avLst/>
          </a:prstGeom>
        </p:spPr>
      </p:pic>
      <p:sp>
        <p:nvSpPr>
          <p:cNvPr id="31" name="Title 1">
            <a:extLst>
              <a:ext uri="{FF2B5EF4-FFF2-40B4-BE49-F238E27FC236}">
                <a16:creationId xmlns:a16="http://schemas.microsoft.com/office/drawing/2014/main" id="{B24DB2D9-C42E-2A4F-B41D-3AA6636E8867}"/>
              </a:ext>
            </a:extLst>
          </p:cNvPr>
          <p:cNvSpPr txBox="1">
            <a:spLocks/>
          </p:cNvSpPr>
          <p:nvPr/>
        </p:nvSpPr>
        <p:spPr bwMode="auto">
          <a:xfrm>
            <a:off x="68366" y="952121"/>
            <a:ext cx="9144000" cy="1143000"/>
          </a:xfrm>
          <a:prstGeom prst="rect">
            <a:avLst/>
          </a:prstGeom>
          <a:noFill/>
          <a:ln w="9525">
            <a:noFill/>
            <a:miter lim="800000"/>
            <a:headEnd/>
            <a:tailEnd/>
          </a:ln>
        </p:spPr>
        <p:txBody>
          <a:bodyPr anchor="ctr">
            <a:prstTxWarp prst="textNoShape">
              <a:avLst/>
            </a:prstTxWarp>
          </a:bodyPr>
          <a:lstStyle/>
          <a:p>
            <a:pPr algn="ctr"/>
            <a:r>
              <a:rPr lang="en-US" sz="4000" b="1" dirty="0">
                <a:latin typeface="Arial"/>
                <a:cs typeface="Arial"/>
              </a:rPr>
              <a:t>Nuestra mission de </a:t>
            </a:r>
            <a:r>
              <a:rPr lang="en-US" sz="4000" b="1" dirty="0" err="1">
                <a:latin typeface="Arial"/>
                <a:cs typeface="Arial"/>
              </a:rPr>
              <a:t>investigación</a:t>
            </a:r>
            <a:r>
              <a:rPr lang="en-US" sz="4000" b="1" dirty="0">
                <a:latin typeface="Arial"/>
                <a:cs typeface="Arial"/>
              </a:rPr>
              <a:t>: </a:t>
            </a:r>
          </a:p>
          <a:p>
            <a:pPr algn="ctr"/>
            <a:r>
              <a:rPr lang="en-US" sz="4000" b="1" dirty="0" err="1">
                <a:latin typeface="Arial"/>
                <a:cs typeface="Arial"/>
              </a:rPr>
              <a:t>Ayudar</a:t>
            </a:r>
            <a:r>
              <a:rPr lang="en-US" sz="4000" b="1" dirty="0">
                <a:latin typeface="Arial"/>
                <a:cs typeface="Arial"/>
              </a:rPr>
              <a:t> a la </a:t>
            </a:r>
            <a:r>
              <a:rPr lang="en-US" sz="4000" b="1" dirty="0" err="1">
                <a:latin typeface="Arial"/>
                <a:cs typeface="Arial"/>
              </a:rPr>
              <a:t>gente</a:t>
            </a:r>
            <a:r>
              <a:rPr lang="en-US" sz="4000" b="1" dirty="0">
                <a:latin typeface="Arial"/>
                <a:cs typeface="Arial"/>
              </a:rPr>
              <a:t> con syndrome de Down a </a:t>
            </a:r>
            <a:r>
              <a:rPr lang="en-US" sz="4000" b="1" dirty="0" err="1">
                <a:latin typeface="Arial"/>
                <a:cs typeface="Arial"/>
              </a:rPr>
              <a:t>vivir</a:t>
            </a:r>
            <a:r>
              <a:rPr lang="en-US" sz="4000" b="1" dirty="0">
                <a:latin typeface="Arial"/>
                <a:cs typeface="Arial"/>
              </a:rPr>
              <a:t> una </a:t>
            </a:r>
            <a:r>
              <a:rPr lang="en-US" sz="4000" b="1" dirty="0" err="1">
                <a:latin typeface="Arial"/>
                <a:cs typeface="Arial"/>
              </a:rPr>
              <a:t>vida</a:t>
            </a:r>
            <a:r>
              <a:rPr lang="en-US" sz="4000" b="1" dirty="0">
                <a:latin typeface="Arial"/>
                <a:cs typeface="Arial"/>
              </a:rPr>
              <a:t> </a:t>
            </a:r>
            <a:r>
              <a:rPr lang="en-US" sz="4000" b="1" dirty="0" err="1">
                <a:latin typeface="Arial"/>
                <a:cs typeface="Arial"/>
              </a:rPr>
              <a:t>más</a:t>
            </a:r>
            <a:r>
              <a:rPr lang="en-US" sz="4000" b="1" dirty="0">
                <a:latin typeface="Arial"/>
                <a:cs typeface="Arial"/>
              </a:rPr>
              <a:t> </a:t>
            </a:r>
            <a:r>
              <a:rPr lang="en-US" sz="4000" b="1" dirty="0" err="1">
                <a:latin typeface="Arial"/>
                <a:cs typeface="Arial"/>
              </a:rPr>
              <a:t>sana</a:t>
            </a:r>
            <a:r>
              <a:rPr lang="en-US" sz="4000" b="1" dirty="0">
                <a:latin typeface="Arial"/>
                <a:cs typeface="Arial"/>
              </a:rPr>
              <a:t> y </a:t>
            </a:r>
            <a:r>
              <a:rPr lang="en-US" sz="4000" b="1" dirty="0" err="1">
                <a:latin typeface="Arial"/>
                <a:cs typeface="Arial"/>
              </a:rPr>
              <a:t>feliz</a:t>
            </a:r>
            <a:br>
              <a:rPr lang="en-US" sz="4000" b="1" dirty="0">
                <a:latin typeface="Arial"/>
                <a:cs typeface="Arial"/>
              </a:rPr>
            </a:br>
            <a:endParaRPr lang="en-US" sz="4000" b="1" dirty="0">
              <a:latin typeface="Arial"/>
              <a:cs typeface="Arial"/>
            </a:endParaRPr>
          </a:p>
        </p:txBody>
      </p:sp>
      <p:sp>
        <p:nvSpPr>
          <p:cNvPr id="30" name="TextBox 29">
            <a:extLst>
              <a:ext uri="{FF2B5EF4-FFF2-40B4-BE49-F238E27FC236}">
                <a16:creationId xmlns:a16="http://schemas.microsoft.com/office/drawing/2014/main" id="{ECE6E47F-0A87-0C4E-971C-CD34A961E53C}"/>
              </a:ext>
            </a:extLst>
          </p:cNvPr>
          <p:cNvSpPr txBox="1"/>
          <p:nvPr/>
        </p:nvSpPr>
        <p:spPr>
          <a:xfrm>
            <a:off x="1639341" y="4043102"/>
            <a:ext cx="1104900" cy="369332"/>
          </a:xfrm>
          <a:prstGeom prst="rect">
            <a:avLst/>
          </a:prstGeom>
          <a:noFill/>
        </p:spPr>
        <p:txBody>
          <a:bodyPr wrap="square" rtlCol="0">
            <a:spAutoFit/>
          </a:bodyPr>
          <a:lstStyle/>
          <a:p>
            <a:pPr algn="ctr"/>
            <a:r>
              <a:rPr lang="en-US" b="1" dirty="0">
                <a:solidFill>
                  <a:schemeClr val="bg1"/>
                </a:solidFill>
                <a:latin typeface="Arial"/>
                <a:cs typeface="Arial"/>
              </a:rPr>
              <a:t>Randy</a:t>
            </a:r>
          </a:p>
        </p:txBody>
      </p:sp>
      <p:sp>
        <p:nvSpPr>
          <p:cNvPr id="43" name="TextBox 42">
            <a:extLst>
              <a:ext uri="{FF2B5EF4-FFF2-40B4-BE49-F238E27FC236}">
                <a16:creationId xmlns:a16="http://schemas.microsoft.com/office/drawing/2014/main" id="{B8F54604-9005-C445-97C6-4ACBF0C74B39}"/>
              </a:ext>
            </a:extLst>
          </p:cNvPr>
          <p:cNvSpPr txBox="1"/>
          <p:nvPr/>
        </p:nvSpPr>
        <p:spPr>
          <a:xfrm>
            <a:off x="1814260" y="2699779"/>
            <a:ext cx="1251306" cy="369332"/>
          </a:xfrm>
          <a:prstGeom prst="rect">
            <a:avLst/>
          </a:prstGeom>
          <a:noFill/>
        </p:spPr>
        <p:txBody>
          <a:bodyPr wrap="square" rtlCol="0">
            <a:spAutoFit/>
          </a:bodyPr>
          <a:lstStyle/>
          <a:p>
            <a:pPr algn="ctr"/>
            <a:r>
              <a:rPr lang="en-US" b="1" dirty="0" err="1">
                <a:latin typeface="Arial"/>
                <a:cs typeface="Arial"/>
              </a:rPr>
              <a:t>Hermano</a:t>
            </a:r>
            <a:endParaRPr lang="en-US" b="1" dirty="0">
              <a:latin typeface="Arial"/>
              <a:cs typeface="Arial"/>
            </a:endParaRPr>
          </a:p>
        </p:txBody>
      </p:sp>
      <p:sp>
        <p:nvSpPr>
          <p:cNvPr id="44" name="TextBox 43">
            <a:extLst>
              <a:ext uri="{FF2B5EF4-FFF2-40B4-BE49-F238E27FC236}">
                <a16:creationId xmlns:a16="http://schemas.microsoft.com/office/drawing/2014/main" id="{11A03D6C-0918-0445-9B13-A8A11F408F30}"/>
              </a:ext>
            </a:extLst>
          </p:cNvPr>
          <p:cNvSpPr txBox="1"/>
          <p:nvPr/>
        </p:nvSpPr>
        <p:spPr>
          <a:xfrm>
            <a:off x="4815140" y="2891087"/>
            <a:ext cx="2514600" cy="369332"/>
          </a:xfrm>
          <a:prstGeom prst="rect">
            <a:avLst/>
          </a:prstGeom>
          <a:noFill/>
        </p:spPr>
        <p:txBody>
          <a:bodyPr wrap="square" rtlCol="0">
            <a:spAutoFit/>
          </a:bodyPr>
          <a:lstStyle/>
          <a:p>
            <a:r>
              <a:rPr lang="en-US" b="1" dirty="0" err="1">
                <a:latin typeface="Arial"/>
                <a:cs typeface="Arial"/>
              </a:rPr>
              <a:t>Cuñada</a:t>
            </a:r>
            <a:endParaRPr lang="en-US" b="1" dirty="0">
              <a:latin typeface="Arial"/>
              <a:cs typeface="Arial"/>
            </a:endParaRPr>
          </a:p>
        </p:txBody>
      </p:sp>
    </p:spTree>
    <p:extLst>
      <p:ext uri="{BB962C8B-B14F-4D97-AF65-F5344CB8AC3E}">
        <p14:creationId xmlns:p14="http://schemas.microsoft.com/office/powerpoint/2010/main" val="1208129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DE0546-A23D-2043-ADA8-27AA69B2027F}"/>
              </a:ext>
            </a:extLst>
          </p:cNvPr>
          <p:cNvPicPr>
            <a:picLocks noChangeAspect="1"/>
          </p:cNvPicPr>
          <p:nvPr/>
        </p:nvPicPr>
        <p:blipFill>
          <a:blip r:embed="rId3"/>
          <a:stretch>
            <a:fillRect/>
          </a:stretch>
        </p:blipFill>
        <p:spPr>
          <a:xfrm>
            <a:off x="0" y="1543050"/>
            <a:ext cx="9144000" cy="4686300"/>
          </a:xfrm>
          <a:prstGeom prst="rect">
            <a:avLst/>
          </a:prstGeom>
        </p:spPr>
      </p:pic>
      <p:sp>
        <p:nvSpPr>
          <p:cNvPr id="7" name="Title 6">
            <a:extLst>
              <a:ext uri="{FF2B5EF4-FFF2-40B4-BE49-F238E27FC236}">
                <a16:creationId xmlns:a16="http://schemas.microsoft.com/office/drawing/2014/main" id="{79DE5432-2D6C-F548-B481-D4639423A952}"/>
              </a:ext>
            </a:extLst>
          </p:cNvPr>
          <p:cNvSpPr>
            <a:spLocks noGrp="1"/>
          </p:cNvSpPr>
          <p:nvPr>
            <p:ph type="title"/>
          </p:nvPr>
        </p:nvSpPr>
        <p:spPr>
          <a:xfrm>
            <a:off x="0" y="125759"/>
            <a:ext cx="9144000" cy="1143000"/>
          </a:xfrm>
        </p:spPr>
        <p:txBody>
          <a:bodyPr>
            <a:noAutofit/>
          </a:bodyPr>
          <a:lstStyle/>
          <a:p>
            <a:r>
              <a:rPr lang="en-US" sz="3600" dirty="0">
                <a:latin typeface="Arial" pitchFamily="-111" charset="0"/>
                <a:ea typeface="Arial" pitchFamily="-111" charset="0"/>
                <a:cs typeface="Arial" pitchFamily="-111" charset="0"/>
              </a:rPr>
              <a:t>Instituto </a:t>
            </a:r>
            <a:r>
              <a:rPr lang="en-US" sz="3600" dirty="0" err="1">
                <a:latin typeface="Arial" pitchFamily="-111" charset="0"/>
                <a:ea typeface="Arial" pitchFamily="-111" charset="0"/>
                <a:cs typeface="Arial" pitchFamily="-111" charset="0"/>
              </a:rPr>
              <a:t>Crnic</a:t>
            </a:r>
            <a:r>
              <a:rPr lang="en-US" sz="3600" dirty="0">
                <a:latin typeface="Arial" pitchFamily="-111" charset="0"/>
                <a:ea typeface="Arial" pitchFamily="-111" charset="0"/>
                <a:cs typeface="Arial" pitchFamily="-111" charset="0"/>
              </a:rPr>
              <a:t> Proyecto </a:t>
            </a:r>
            <a:r>
              <a:rPr lang="en-US" sz="3600" dirty="0" err="1">
                <a:latin typeface="Arial" pitchFamily="-111" charset="0"/>
                <a:ea typeface="Arial" pitchFamily="-111" charset="0"/>
                <a:cs typeface="Arial" pitchFamily="-111" charset="0"/>
              </a:rPr>
              <a:t>Trisoma</a:t>
            </a:r>
            <a:r>
              <a:rPr lang="en-US" sz="3600" dirty="0">
                <a:latin typeface="Arial" pitchFamily="-111" charset="0"/>
                <a:ea typeface="Arial" pitchFamily="-111" charset="0"/>
                <a:cs typeface="Arial" pitchFamily="-111" charset="0"/>
              </a:rPr>
              <a:t> </a:t>
            </a:r>
            <a:r>
              <a:rPr lang="en-US" sz="3600" dirty="0" err="1">
                <a:latin typeface="Arial" pitchFamily="-111" charset="0"/>
                <a:ea typeface="Arial" pitchFamily="-111" charset="0"/>
                <a:cs typeface="Arial" pitchFamily="-111" charset="0"/>
              </a:rPr>
              <a:t>Humano</a:t>
            </a:r>
            <a:r>
              <a:rPr lang="en-US" sz="3600" baseline="30000" dirty="0" err="1">
                <a:latin typeface="Arial" pitchFamily="-111" charset="0"/>
                <a:ea typeface="Arial" pitchFamily="-111" charset="0"/>
                <a:cs typeface="Arial" pitchFamily="-111" charset="0"/>
              </a:rPr>
              <a:t>TM</a:t>
            </a:r>
            <a:r>
              <a:rPr lang="en-US" sz="3600" baseline="30000" dirty="0">
                <a:latin typeface="Arial" pitchFamily="-111" charset="0"/>
                <a:ea typeface="Arial" pitchFamily="-111" charset="0"/>
                <a:cs typeface="Arial" pitchFamily="-111" charset="0"/>
              </a:rPr>
              <a:t> </a:t>
            </a:r>
            <a:r>
              <a:rPr lang="en-US" dirty="0">
                <a:latin typeface="Arial" pitchFamily="-111" charset="0"/>
                <a:ea typeface="Arial" pitchFamily="-111" charset="0"/>
                <a:cs typeface="Arial" pitchFamily="-111" charset="0"/>
              </a:rPr>
              <a:t>(www.trisome.org)</a:t>
            </a:r>
          </a:p>
        </p:txBody>
      </p:sp>
    </p:spTree>
    <p:extLst>
      <p:ext uri="{BB962C8B-B14F-4D97-AF65-F5344CB8AC3E}">
        <p14:creationId xmlns:p14="http://schemas.microsoft.com/office/powerpoint/2010/main" val="3089285128"/>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DE5432-2D6C-F548-B481-D4639423A952}"/>
              </a:ext>
            </a:extLst>
          </p:cNvPr>
          <p:cNvSpPr>
            <a:spLocks noGrp="1"/>
          </p:cNvSpPr>
          <p:nvPr>
            <p:ph type="title"/>
          </p:nvPr>
        </p:nvSpPr>
        <p:spPr>
          <a:xfrm>
            <a:off x="0" y="125759"/>
            <a:ext cx="9144000" cy="1143000"/>
          </a:xfrm>
        </p:spPr>
        <p:txBody>
          <a:bodyPr>
            <a:noAutofit/>
          </a:bodyPr>
          <a:lstStyle/>
          <a:p>
            <a:r>
              <a:rPr lang="en-US" sz="3600" dirty="0">
                <a:latin typeface="Arial" pitchFamily="-111" charset="0"/>
                <a:ea typeface="Arial" pitchFamily="-111" charset="0"/>
                <a:cs typeface="Arial" pitchFamily="-111" charset="0"/>
              </a:rPr>
              <a:t>Instituto </a:t>
            </a:r>
            <a:r>
              <a:rPr lang="en-US" sz="3600" dirty="0" err="1">
                <a:latin typeface="Arial" pitchFamily="-111" charset="0"/>
                <a:ea typeface="Arial" pitchFamily="-111" charset="0"/>
                <a:cs typeface="Arial" pitchFamily="-111" charset="0"/>
              </a:rPr>
              <a:t>Crnic</a:t>
            </a:r>
            <a:r>
              <a:rPr lang="en-US" sz="3600" dirty="0">
                <a:latin typeface="Arial" pitchFamily="-111" charset="0"/>
                <a:ea typeface="Arial" pitchFamily="-111" charset="0"/>
                <a:cs typeface="Arial" pitchFamily="-111" charset="0"/>
              </a:rPr>
              <a:t> Proyecto </a:t>
            </a:r>
            <a:r>
              <a:rPr lang="en-US" sz="3600" dirty="0" err="1">
                <a:latin typeface="Arial" pitchFamily="-111" charset="0"/>
                <a:ea typeface="Arial" pitchFamily="-111" charset="0"/>
                <a:cs typeface="Arial" pitchFamily="-111" charset="0"/>
              </a:rPr>
              <a:t>Trisoma</a:t>
            </a:r>
            <a:r>
              <a:rPr lang="en-US" sz="3600" dirty="0">
                <a:latin typeface="Arial" pitchFamily="-111" charset="0"/>
                <a:ea typeface="Arial" pitchFamily="-111" charset="0"/>
                <a:cs typeface="Arial" pitchFamily="-111" charset="0"/>
              </a:rPr>
              <a:t> </a:t>
            </a:r>
            <a:r>
              <a:rPr lang="en-US" sz="3600" dirty="0" err="1">
                <a:latin typeface="Arial" pitchFamily="-111" charset="0"/>
                <a:ea typeface="Arial" pitchFamily="-111" charset="0"/>
                <a:cs typeface="Arial" pitchFamily="-111" charset="0"/>
              </a:rPr>
              <a:t>Humano</a:t>
            </a:r>
            <a:r>
              <a:rPr lang="en-US" sz="3600" baseline="30000" dirty="0" err="1">
                <a:latin typeface="Arial" pitchFamily="-111" charset="0"/>
                <a:ea typeface="Arial" pitchFamily="-111" charset="0"/>
                <a:cs typeface="Arial" pitchFamily="-111" charset="0"/>
              </a:rPr>
              <a:t>TM</a:t>
            </a:r>
            <a:r>
              <a:rPr lang="en-US" sz="3600" baseline="30000" dirty="0">
                <a:latin typeface="Arial" pitchFamily="-111" charset="0"/>
                <a:ea typeface="Arial" pitchFamily="-111" charset="0"/>
                <a:cs typeface="Arial" pitchFamily="-111" charset="0"/>
              </a:rPr>
              <a:t>  </a:t>
            </a:r>
            <a:r>
              <a:rPr lang="en-US" dirty="0">
                <a:latin typeface="Arial" pitchFamily="-111" charset="0"/>
                <a:ea typeface="Arial" pitchFamily="-111" charset="0"/>
                <a:cs typeface="Arial" pitchFamily="-111" charset="0"/>
              </a:rPr>
              <a:t>(www.trisome.org)</a:t>
            </a:r>
          </a:p>
        </p:txBody>
      </p:sp>
      <p:pic>
        <p:nvPicPr>
          <p:cNvPr id="3" name="Picture 2">
            <a:extLst>
              <a:ext uri="{FF2B5EF4-FFF2-40B4-BE49-F238E27FC236}">
                <a16:creationId xmlns:a16="http://schemas.microsoft.com/office/drawing/2014/main" id="{67DFEE79-F263-D045-841D-ADB9C3A232A0}"/>
              </a:ext>
            </a:extLst>
          </p:cNvPr>
          <p:cNvPicPr>
            <a:picLocks noChangeAspect="1"/>
          </p:cNvPicPr>
          <p:nvPr/>
        </p:nvPicPr>
        <p:blipFill>
          <a:blip r:embed="rId3"/>
          <a:stretch>
            <a:fillRect/>
          </a:stretch>
        </p:blipFill>
        <p:spPr>
          <a:xfrm>
            <a:off x="781050" y="1544697"/>
            <a:ext cx="6915150" cy="5035144"/>
          </a:xfrm>
          <a:prstGeom prst="rect">
            <a:avLst/>
          </a:prstGeom>
        </p:spPr>
      </p:pic>
    </p:spTree>
    <p:extLst>
      <p:ext uri="{BB962C8B-B14F-4D97-AF65-F5344CB8AC3E}">
        <p14:creationId xmlns:p14="http://schemas.microsoft.com/office/powerpoint/2010/main" val="628305065"/>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DE5432-2D6C-F548-B481-D4639423A952}"/>
              </a:ext>
            </a:extLst>
          </p:cNvPr>
          <p:cNvSpPr>
            <a:spLocks noGrp="1"/>
          </p:cNvSpPr>
          <p:nvPr>
            <p:ph type="title"/>
          </p:nvPr>
        </p:nvSpPr>
        <p:spPr>
          <a:xfrm>
            <a:off x="0" y="125759"/>
            <a:ext cx="9144000" cy="1143000"/>
          </a:xfrm>
        </p:spPr>
        <p:txBody>
          <a:bodyPr>
            <a:noAutofit/>
          </a:bodyPr>
          <a:lstStyle/>
          <a:p>
            <a:r>
              <a:rPr lang="en-US" sz="3600" dirty="0">
                <a:latin typeface="Arial" pitchFamily="-111" charset="0"/>
                <a:ea typeface="Arial" pitchFamily="-111" charset="0"/>
                <a:cs typeface="Arial" pitchFamily="-111" charset="0"/>
              </a:rPr>
              <a:t>Instituto </a:t>
            </a:r>
            <a:r>
              <a:rPr lang="en-US" sz="3600" dirty="0" err="1">
                <a:latin typeface="Arial" pitchFamily="-111" charset="0"/>
                <a:ea typeface="Arial" pitchFamily="-111" charset="0"/>
                <a:cs typeface="Arial" pitchFamily="-111" charset="0"/>
              </a:rPr>
              <a:t>Crnic</a:t>
            </a:r>
            <a:r>
              <a:rPr lang="en-US" sz="3600" dirty="0">
                <a:latin typeface="Arial" pitchFamily="-111" charset="0"/>
                <a:ea typeface="Arial" pitchFamily="-111" charset="0"/>
                <a:cs typeface="Arial" pitchFamily="-111" charset="0"/>
              </a:rPr>
              <a:t> Proyecto </a:t>
            </a:r>
            <a:r>
              <a:rPr lang="en-US" sz="3600" dirty="0" err="1">
                <a:latin typeface="Arial" pitchFamily="-111" charset="0"/>
                <a:ea typeface="Arial" pitchFamily="-111" charset="0"/>
                <a:cs typeface="Arial" pitchFamily="-111" charset="0"/>
              </a:rPr>
              <a:t>Trisoma</a:t>
            </a:r>
            <a:r>
              <a:rPr lang="en-US" sz="3600" dirty="0">
                <a:latin typeface="Arial" pitchFamily="-111" charset="0"/>
                <a:ea typeface="Arial" pitchFamily="-111" charset="0"/>
                <a:cs typeface="Arial" pitchFamily="-111" charset="0"/>
              </a:rPr>
              <a:t> </a:t>
            </a:r>
            <a:r>
              <a:rPr lang="en-US" sz="3600" dirty="0" err="1">
                <a:latin typeface="Arial" pitchFamily="-111" charset="0"/>
                <a:ea typeface="Arial" pitchFamily="-111" charset="0"/>
                <a:cs typeface="Arial" pitchFamily="-111" charset="0"/>
              </a:rPr>
              <a:t>Humano</a:t>
            </a:r>
            <a:r>
              <a:rPr lang="en-US" sz="3600" baseline="30000" dirty="0" err="1">
                <a:latin typeface="Arial" pitchFamily="-111" charset="0"/>
                <a:ea typeface="Arial" pitchFamily="-111" charset="0"/>
                <a:cs typeface="Arial" pitchFamily="-111" charset="0"/>
              </a:rPr>
              <a:t>TM</a:t>
            </a:r>
            <a:r>
              <a:rPr lang="en-US" sz="3600" baseline="30000" dirty="0">
                <a:latin typeface="Arial" pitchFamily="-111" charset="0"/>
                <a:ea typeface="Arial" pitchFamily="-111" charset="0"/>
                <a:cs typeface="Arial" pitchFamily="-111" charset="0"/>
              </a:rPr>
              <a:t>  </a:t>
            </a:r>
            <a:r>
              <a:rPr lang="en-US" dirty="0">
                <a:latin typeface="Arial" pitchFamily="-111" charset="0"/>
                <a:ea typeface="Arial" pitchFamily="-111" charset="0"/>
                <a:cs typeface="Arial" pitchFamily="-111" charset="0"/>
              </a:rPr>
              <a:t>(www.trisome.org)</a:t>
            </a:r>
          </a:p>
        </p:txBody>
      </p:sp>
      <p:pic>
        <p:nvPicPr>
          <p:cNvPr id="4" name="Picture 3">
            <a:extLst>
              <a:ext uri="{FF2B5EF4-FFF2-40B4-BE49-F238E27FC236}">
                <a16:creationId xmlns:a16="http://schemas.microsoft.com/office/drawing/2014/main" id="{F95F0EC9-0B5C-274E-B4BD-2AEEFD8D2048}"/>
              </a:ext>
            </a:extLst>
          </p:cNvPr>
          <p:cNvPicPr>
            <a:picLocks noChangeAspect="1"/>
          </p:cNvPicPr>
          <p:nvPr/>
        </p:nvPicPr>
        <p:blipFill>
          <a:blip r:embed="rId3"/>
          <a:stretch>
            <a:fillRect/>
          </a:stretch>
        </p:blipFill>
        <p:spPr>
          <a:xfrm>
            <a:off x="4768538" y="2794635"/>
            <a:ext cx="2927350" cy="1947898"/>
          </a:xfrm>
          <a:prstGeom prst="rect">
            <a:avLst/>
          </a:prstGeom>
        </p:spPr>
      </p:pic>
      <p:pic>
        <p:nvPicPr>
          <p:cNvPr id="6" name="Picture 5">
            <a:extLst>
              <a:ext uri="{FF2B5EF4-FFF2-40B4-BE49-F238E27FC236}">
                <a16:creationId xmlns:a16="http://schemas.microsoft.com/office/drawing/2014/main" id="{2D9F447B-61BA-D64F-8136-86B57B1B5178}"/>
              </a:ext>
            </a:extLst>
          </p:cNvPr>
          <p:cNvPicPr>
            <a:picLocks noChangeAspect="1"/>
          </p:cNvPicPr>
          <p:nvPr/>
        </p:nvPicPr>
        <p:blipFill>
          <a:blip r:embed="rId4"/>
          <a:stretch>
            <a:fillRect/>
          </a:stretch>
        </p:blipFill>
        <p:spPr>
          <a:xfrm>
            <a:off x="1110938" y="2790967"/>
            <a:ext cx="2927350" cy="1951566"/>
          </a:xfrm>
          <a:prstGeom prst="rect">
            <a:avLst/>
          </a:prstGeom>
        </p:spPr>
      </p:pic>
      <p:sp>
        <p:nvSpPr>
          <p:cNvPr id="8" name="TextBox 7">
            <a:extLst>
              <a:ext uri="{FF2B5EF4-FFF2-40B4-BE49-F238E27FC236}">
                <a16:creationId xmlns:a16="http://schemas.microsoft.com/office/drawing/2014/main" id="{1B68CA36-C851-4644-B1E8-4F0ABE0A2C2D}"/>
              </a:ext>
            </a:extLst>
          </p:cNvPr>
          <p:cNvSpPr txBox="1"/>
          <p:nvPr/>
        </p:nvSpPr>
        <p:spPr>
          <a:xfrm>
            <a:off x="224296" y="2421635"/>
            <a:ext cx="4700634" cy="369332"/>
          </a:xfrm>
          <a:prstGeom prst="rect">
            <a:avLst/>
          </a:prstGeom>
          <a:noFill/>
        </p:spPr>
        <p:txBody>
          <a:bodyPr wrap="square" rtlCol="0">
            <a:spAutoFit/>
          </a:bodyPr>
          <a:lstStyle/>
          <a:p>
            <a:pPr algn="ctr"/>
            <a:r>
              <a:rPr lang="en-US" dirty="0">
                <a:latin typeface="Arial"/>
                <a:cs typeface="Arial"/>
              </a:rPr>
              <a:t>Dr. Juan </a:t>
            </a:r>
            <a:r>
              <a:rPr lang="en-US" dirty="0" err="1">
                <a:latin typeface="Arial"/>
                <a:cs typeface="Arial"/>
              </a:rPr>
              <a:t>Fortea</a:t>
            </a:r>
            <a:r>
              <a:rPr lang="en-US" dirty="0">
                <a:latin typeface="Arial"/>
                <a:cs typeface="Arial"/>
              </a:rPr>
              <a:t> </a:t>
            </a:r>
            <a:r>
              <a:rPr lang="en-US" dirty="0" err="1">
                <a:latin typeface="Arial"/>
                <a:cs typeface="Arial"/>
              </a:rPr>
              <a:t>Ormaechea</a:t>
            </a:r>
            <a:endParaRPr lang="en-US" dirty="0">
              <a:latin typeface="Arial"/>
              <a:cs typeface="Arial"/>
            </a:endParaRPr>
          </a:p>
        </p:txBody>
      </p:sp>
      <p:sp>
        <p:nvSpPr>
          <p:cNvPr id="9" name="TextBox 8">
            <a:extLst>
              <a:ext uri="{FF2B5EF4-FFF2-40B4-BE49-F238E27FC236}">
                <a16:creationId xmlns:a16="http://schemas.microsoft.com/office/drawing/2014/main" id="{92B92AD5-BCE1-3D4A-BE9A-71FC19EB33C6}"/>
              </a:ext>
            </a:extLst>
          </p:cNvPr>
          <p:cNvSpPr txBox="1"/>
          <p:nvPr/>
        </p:nvSpPr>
        <p:spPr>
          <a:xfrm>
            <a:off x="3881896" y="2425303"/>
            <a:ext cx="4700634" cy="369332"/>
          </a:xfrm>
          <a:prstGeom prst="rect">
            <a:avLst/>
          </a:prstGeom>
          <a:noFill/>
        </p:spPr>
        <p:txBody>
          <a:bodyPr wrap="square" rtlCol="0">
            <a:spAutoFit/>
          </a:bodyPr>
          <a:lstStyle/>
          <a:p>
            <a:pPr algn="ctr"/>
            <a:r>
              <a:rPr lang="en-US" dirty="0" err="1">
                <a:latin typeface="Arial"/>
                <a:cs typeface="Arial"/>
              </a:rPr>
              <a:t>Laia</a:t>
            </a:r>
            <a:r>
              <a:rPr lang="en-US" dirty="0">
                <a:latin typeface="Arial"/>
                <a:cs typeface="Arial"/>
              </a:rPr>
              <a:t> Munoz </a:t>
            </a:r>
            <a:r>
              <a:rPr lang="en-US" dirty="0" err="1">
                <a:latin typeface="Arial"/>
                <a:cs typeface="Arial"/>
              </a:rPr>
              <a:t>Llahuna</a:t>
            </a:r>
            <a:endParaRPr lang="en-US" dirty="0">
              <a:latin typeface="Arial"/>
              <a:cs typeface="Arial"/>
            </a:endParaRPr>
          </a:p>
        </p:txBody>
      </p:sp>
      <p:sp>
        <p:nvSpPr>
          <p:cNvPr id="11" name="TextBox 10">
            <a:extLst>
              <a:ext uri="{FF2B5EF4-FFF2-40B4-BE49-F238E27FC236}">
                <a16:creationId xmlns:a16="http://schemas.microsoft.com/office/drawing/2014/main" id="{32A19833-B5D7-F64A-8690-BBE5D9D5C141}"/>
              </a:ext>
            </a:extLst>
          </p:cNvPr>
          <p:cNvSpPr txBox="1"/>
          <p:nvPr/>
        </p:nvSpPr>
        <p:spPr>
          <a:xfrm>
            <a:off x="0" y="1865803"/>
            <a:ext cx="9143999" cy="461665"/>
          </a:xfrm>
          <a:prstGeom prst="rect">
            <a:avLst/>
          </a:prstGeom>
          <a:noFill/>
        </p:spPr>
        <p:txBody>
          <a:bodyPr wrap="square" rtlCol="0">
            <a:spAutoFit/>
          </a:bodyPr>
          <a:lstStyle/>
          <a:p>
            <a:pPr algn="ctr"/>
            <a:r>
              <a:rPr lang="en-US" sz="2400" b="1" dirty="0">
                <a:latin typeface="Arial"/>
                <a:cs typeface="Arial"/>
              </a:rPr>
              <a:t>Down Alzheimer Barcelona Neuroimaging Initiative (DABNI)</a:t>
            </a:r>
          </a:p>
        </p:txBody>
      </p:sp>
      <p:sp>
        <p:nvSpPr>
          <p:cNvPr id="13" name="TextBox 12">
            <a:extLst>
              <a:ext uri="{FF2B5EF4-FFF2-40B4-BE49-F238E27FC236}">
                <a16:creationId xmlns:a16="http://schemas.microsoft.com/office/drawing/2014/main" id="{BCC45E20-7365-AC4E-AE0B-BD74731BC398}"/>
              </a:ext>
            </a:extLst>
          </p:cNvPr>
          <p:cNvSpPr txBox="1"/>
          <p:nvPr/>
        </p:nvSpPr>
        <p:spPr>
          <a:xfrm>
            <a:off x="2221683" y="5220853"/>
            <a:ext cx="4700633" cy="646331"/>
          </a:xfrm>
          <a:prstGeom prst="rect">
            <a:avLst/>
          </a:prstGeom>
          <a:noFill/>
        </p:spPr>
        <p:txBody>
          <a:bodyPr wrap="square" rtlCol="0">
            <a:spAutoFit/>
          </a:bodyPr>
          <a:lstStyle/>
          <a:p>
            <a:pPr algn="ctr"/>
            <a:r>
              <a:rPr lang="en-US" dirty="0">
                <a:latin typeface="Arial"/>
                <a:cs typeface="Arial"/>
              </a:rPr>
              <a:t>100 </a:t>
            </a:r>
            <a:r>
              <a:rPr lang="en-US" dirty="0" err="1">
                <a:latin typeface="Arial"/>
                <a:cs typeface="Arial"/>
              </a:rPr>
              <a:t>muestras</a:t>
            </a:r>
            <a:r>
              <a:rPr lang="en-US" dirty="0">
                <a:latin typeface="Arial"/>
                <a:cs typeface="Arial"/>
              </a:rPr>
              <a:t> de </a:t>
            </a:r>
            <a:r>
              <a:rPr lang="en-US" dirty="0" err="1">
                <a:latin typeface="Arial"/>
                <a:cs typeface="Arial"/>
              </a:rPr>
              <a:t>líquido</a:t>
            </a:r>
            <a:r>
              <a:rPr lang="en-US" dirty="0">
                <a:latin typeface="Arial"/>
                <a:cs typeface="Arial"/>
              </a:rPr>
              <a:t> </a:t>
            </a:r>
            <a:r>
              <a:rPr lang="en-US" dirty="0" err="1">
                <a:latin typeface="Arial"/>
                <a:cs typeface="Arial"/>
              </a:rPr>
              <a:t>cefalorraquídeo</a:t>
            </a:r>
            <a:endParaRPr lang="en-US" dirty="0">
              <a:latin typeface="Arial"/>
              <a:cs typeface="Arial"/>
            </a:endParaRPr>
          </a:p>
          <a:p>
            <a:pPr algn="ctr"/>
            <a:r>
              <a:rPr lang="en-US" dirty="0">
                <a:latin typeface="Arial"/>
                <a:cs typeface="Arial"/>
              </a:rPr>
              <a:t>315 </a:t>
            </a:r>
            <a:r>
              <a:rPr lang="en-US" dirty="0" err="1">
                <a:latin typeface="Arial"/>
                <a:cs typeface="Arial"/>
              </a:rPr>
              <a:t>muestras</a:t>
            </a:r>
            <a:r>
              <a:rPr lang="en-US" dirty="0">
                <a:latin typeface="Arial"/>
                <a:cs typeface="Arial"/>
              </a:rPr>
              <a:t> de plasma </a:t>
            </a:r>
            <a:r>
              <a:rPr lang="en-US" dirty="0" err="1">
                <a:latin typeface="Arial"/>
                <a:cs typeface="Arial"/>
              </a:rPr>
              <a:t>adicionales</a:t>
            </a:r>
            <a:endParaRPr lang="en-US" dirty="0">
              <a:latin typeface="Arial"/>
              <a:cs typeface="Arial"/>
            </a:endParaRPr>
          </a:p>
        </p:txBody>
      </p:sp>
    </p:spTree>
    <p:extLst>
      <p:ext uri="{BB962C8B-B14F-4D97-AF65-F5344CB8AC3E}">
        <p14:creationId xmlns:p14="http://schemas.microsoft.com/office/powerpoint/2010/main" val="2962468630"/>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B24DB2D9-C42E-2A4F-B41D-3AA6636E8867}"/>
              </a:ext>
            </a:extLst>
          </p:cNvPr>
          <p:cNvSpPr txBox="1">
            <a:spLocks/>
          </p:cNvSpPr>
          <p:nvPr/>
        </p:nvSpPr>
        <p:spPr bwMode="auto">
          <a:xfrm>
            <a:off x="0" y="11113"/>
            <a:ext cx="9144000" cy="1143000"/>
          </a:xfrm>
          <a:prstGeom prst="rect">
            <a:avLst/>
          </a:prstGeom>
          <a:noFill/>
          <a:ln w="9525">
            <a:noFill/>
            <a:miter lim="800000"/>
            <a:headEnd/>
            <a:tailEnd/>
          </a:ln>
        </p:spPr>
        <p:txBody>
          <a:bodyPr anchor="ctr">
            <a:prstTxWarp prst="textNoShape">
              <a:avLst/>
            </a:prstTxWarp>
          </a:bodyPr>
          <a:lstStyle/>
          <a:p>
            <a:pPr algn="ctr" eaLnBrk="1" hangingPunct="1">
              <a:lnSpc>
                <a:spcPct val="80000"/>
              </a:lnSpc>
            </a:pPr>
            <a:r>
              <a:rPr lang="en-US" sz="4000" dirty="0" err="1">
                <a:latin typeface="Arial" pitchFamily="-111" charset="0"/>
                <a:ea typeface="Arial" pitchFamily="-111" charset="0"/>
                <a:cs typeface="Arial" pitchFamily="-111" charset="0"/>
              </a:rPr>
              <a:t>Cómo</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encontrar</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estudios</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clínicos</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relevantes</a:t>
            </a:r>
            <a:r>
              <a:rPr lang="en-US" sz="4000" dirty="0">
                <a:latin typeface="Arial" pitchFamily="-111" charset="0"/>
                <a:ea typeface="Arial" pitchFamily="-111" charset="0"/>
                <a:cs typeface="Arial" pitchFamily="-111" charset="0"/>
              </a:rPr>
              <a:t>?</a:t>
            </a:r>
          </a:p>
        </p:txBody>
      </p:sp>
      <p:sp>
        <p:nvSpPr>
          <p:cNvPr id="10" name="Content Placeholder 1">
            <a:extLst>
              <a:ext uri="{FF2B5EF4-FFF2-40B4-BE49-F238E27FC236}">
                <a16:creationId xmlns:a16="http://schemas.microsoft.com/office/drawing/2014/main" id="{AC3F4A24-FA33-1B48-88DA-B5C0E966345C}"/>
              </a:ext>
            </a:extLst>
          </p:cNvPr>
          <p:cNvSpPr txBox="1">
            <a:spLocks/>
          </p:cNvSpPr>
          <p:nvPr/>
        </p:nvSpPr>
        <p:spPr>
          <a:xfrm>
            <a:off x="33982" y="1172316"/>
            <a:ext cx="9076036" cy="643519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dirty="0" err="1">
                <a:latin typeface="Arial" panose="020B0604020202020204" pitchFamily="34" charset="0"/>
                <a:ea typeface="Arial" pitchFamily="-111" charset="0"/>
                <a:cs typeface="Arial" panose="020B0604020202020204" pitchFamily="34" charset="0"/>
              </a:rPr>
              <a:t>Pregúnte</a:t>
            </a:r>
            <a:r>
              <a:rPr lang="en-US" dirty="0">
                <a:latin typeface="Arial" panose="020B0604020202020204" pitchFamily="34" charset="0"/>
                <a:ea typeface="Arial" pitchFamily="-111" charset="0"/>
                <a:cs typeface="Arial" panose="020B0604020202020204" pitchFamily="34" charset="0"/>
              </a:rPr>
              <a:t> a </a:t>
            </a:r>
            <a:r>
              <a:rPr lang="en-US" dirty="0" err="1">
                <a:latin typeface="Arial" panose="020B0604020202020204" pitchFamily="34" charset="0"/>
                <a:ea typeface="Arial" pitchFamily="-111" charset="0"/>
                <a:cs typeface="Arial" panose="020B0604020202020204" pitchFamily="34" charset="0"/>
              </a:rPr>
              <a:t>su</a:t>
            </a:r>
            <a:r>
              <a:rPr lang="en-US" dirty="0">
                <a:latin typeface="Arial" panose="020B0604020202020204" pitchFamily="34" charset="0"/>
                <a:ea typeface="Arial" pitchFamily="-111" charset="0"/>
                <a:cs typeface="Arial" panose="020B0604020202020204" pitchFamily="34" charset="0"/>
              </a:rPr>
              <a:t> </a:t>
            </a:r>
            <a:r>
              <a:rPr lang="en-US" dirty="0" err="1">
                <a:latin typeface="Arial" panose="020B0604020202020204" pitchFamily="34" charset="0"/>
                <a:ea typeface="Arial" pitchFamily="-111" charset="0"/>
                <a:cs typeface="Arial" panose="020B0604020202020204" pitchFamily="34" charset="0"/>
              </a:rPr>
              <a:t>médico</a:t>
            </a:r>
            <a:r>
              <a:rPr lang="en-US" dirty="0">
                <a:latin typeface="Arial" panose="020B0604020202020204" pitchFamily="34" charset="0"/>
                <a:ea typeface="Arial" pitchFamily="-111" charset="0"/>
                <a:cs typeface="Arial" panose="020B0604020202020204" pitchFamily="34" charset="0"/>
              </a:rPr>
              <a:t> u </a:t>
            </a:r>
            <a:r>
              <a:rPr lang="en-US" dirty="0" err="1">
                <a:latin typeface="Arial" panose="020B0604020202020204" pitchFamily="34" charset="0"/>
                <a:ea typeface="Arial" pitchFamily="-111" charset="0"/>
                <a:cs typeface="Arial" panose="020B0604020202020204" pitchFamily="34" charset="0"/>
              </a:rPr>
              <a:t>otros</a:t>
            </a:r>
            <a:r>
              <a:rPr lang="en-US" dirty="0">
                <a:latin typeface="Arial" panose="020B0604020202020204" pitchFamily="34" charset="0"/>
                <a:ea typeface="Arial" pitchFamily="-111" charset="0"/>
                <a:cs typeface="Arial" panose="020B0604020202020204" pitchFamily="34" charset="0"/>
              </a:rPr>
              <a:t> </a:t>
            </a:r>
            <a:r>
              <a:rPr lang="en-US" dirty="0" err="1">
                <a:latin typeface="Arial" panose="020B0604020202020204" pitchFamily="34" charset="0"/>
                <a:ea typeface="Arial" pitchFamily="-111" charset="0"/>
                <a:cs typeface="Arial" panose="020B0604020202020204" pitchFamily="34" charset="0"/>
              </a:rPr>
              <a:t>recursos</a:t>
            </a:r>
            <a:r>
              <a:rPr lang="en-US" dirty="0">
                <a:latin typeface="Arial" panose="020B0604020202020204" pitchFamily="34" charset="0"/>
                <a:ea typeface="Arial" pitchFamily="-111" charset="0"/>
                <a:cs typeface="Arial" panose="020B0604020202020204" pitchFamily="34" charset="0"/>
              </a:rPr>
              <a:t> locales</a:t>
            </a:r>
          </a:p>
          <a:p>
            <a:pPr marL="285750" indent="-285750">
              <a:spcAft>
                <a:spcPts val="600"/>
              </a:spcAft>
              <a:buFont typeface="Arial" panose="020B0604020202020204" pitchFamily="34" charset="0"/>
              <a:buChar char="•"/>
            </a:pPr>
            <a:r>
              <a:rPr lang="en-US" dirty="0">
                <a:latin typeface="Arial" panose="020B0604020202020204" pitchFamily="34" charset="0"/>
                <a:ea typeface="Arial" pitchFamily="-111" charset="0"/>
                <a:cs typeface="Arial" panose="020B0604020202020204" pitchFamily="34" charset="0"/>
              </a:rPr>
              <a:t>Sitios </a:t>
            </a:r>
            <a:r>
              <a:rPr lang="en-US" dirty="0" err="1">
                <a:latin typeface="Arial" panose="020B0604020202020204" pitchFamily="34" charset="0"/>
                <a:ea typeface="Arial" pitchFamily="-111" charset="0"/>
                <a:cs typeface="Arial" panose="020B0604020202020204" pitchFamily="34" charset="0"/>
              </a:rPr>
              <a:t>en</a:t>
            </a:r>
            <a:r>
              <a:rPr lang="en-US" dirty="0">
                <a:latin typeface="Arial" panose="020B0604020202020204" pitchFamily="34" charset="0"/>
                <a:ea typeface="Arial" pitchFamily="-111" charset="0"/>
                <a:cs typeface="Arial" panose="020B0604020202020204" pitchFamily="34" charset="0"/>
              </a:rPr>
              <a:t> la red</a:t>
            </a:r>
          </a:p>
          <a:p>
            <a:pPr marL="685800" lvl="1">
              <a:spcAft>
                <a:spcPts val="600"/>
              </a:spcAft>
              <a:buFont typeface="Arial" panose="020B0604020202020204" pitchFamily="34" charset="0"/>
              <a:buChar char="•"/>
            </a:pPr>
            <a:r>
              <a:rPr lang="en-US" dirty="0" err="1">
                <a:latin typeface="Arial" panose="020B0604020202020204" pitchFamily="34" charset="0"/>
                <a:ea typeface="Arial" pitchFamily="-111" charset="0"/>
                <a:cs typeface="Arial" panose="020B0604020202020204" pitchFamily="34" charset="0"/>
              </a:rPr>
              <a:t>Clinicaltrials.gov</a:t>
            </a:r>
            <a:r>
              <a:rPr lang="en-US" dirty="0">
                <a:latin typeface="Arial" panose="020B0604020202020204" pitchFamily="34" charset="0"/>
                <a:ea typeface="Arial" pitchFamily="-111" charset="0"/>
                <a:cs typeface="Arial" panose="020B0604020202020204" pitchFamily="34" charset="0"/>
              </a:rPr>
              <a:t>. </a:t>
            </a:r>
          </a:p>
          <a:p>
            <a:pPr marL="1085850" lvl="2">
              <a:spcAft>
                <a:spcPts val="600"/>
              </a:spcAft>
              <a:buFont typeface="Arial" panose="020B0604020202020204" pitchFamily="34" charset="0"/>
              <a:buChar char="•"/>
            </a:pPr>
            <a:r>
              <a:rPr lang="en-US" dirty="0">
                <a:latin typeface="Arial" panose="020B0604020202020204" pitchFamily="34" charset="0"/>
                <a:ea typeface="Arial" pitchFamily="-111" charset="0"/>
                <a:cs typeface="Arial" panose="020B0604020202020204" pitchFamily="34" charset="0"/>
              </a:rPr>
              <a:t>Por </a:t>
            </a:r>
            <a:r>
              <a:rPr lang="en-US" dirty="0" err="1">
                <a:latin typeface="Arial" panose="020B0604020202020204" pitchFamily="34" charset="0"/>
                <a:ea typeface="Arial" pitchFamily="-111" charset="0"/>
                <a:cs typeface="Arial" panose="020B0604020202020204" pitchFamily="34" charset="0"/>
              </a:rPr>
              <a:t>ejemplo</a:t>
            </a:r>
            <a:r>
              <a:rPr lang="en-US" dirty="0">
                <a:latin typeface="Arial" panose="020B0604020202020204" pitchFamily="34" charset="0"/>
                <a:ea typeface="Arial" pitchFamily="-111" charset="0"/>
                <a:cs typeface="Arial" panose="020B0604020202020204" pitchFamily="34" charset="0"/>
              </a:rPr>
              <a:t>, </a:t>
            </a:r>
            <a:r>
              <a:rPr lang="en-US" dirty="0" err="1">
                <a:latin typeface="Arial" panose="020B0604020202020204" pitchFamily="34" charset="0"/>
                <a:ea typeface="Arial" pitchFamily="-111" charset="0"/>
                <a:cs typeface="Arial" panose="020B0604020202020204" pitchFamily="34" charset="0"/>
              </a:rPr>
              <a:t>buscamos</a:t>
            </a:r>
            <a:r>
              <a:rPr lang="en-US" dirty="0">
                <a:latin typeface="Arial" panose="020B0604020202020204" pitchFamily="34" charset="0"/>
                <a:ea typeface="Arial" pitchFamily="-111" charset="0"/>
                <a:cs typeface="Arial" panose="020B0604020202020204" pitchFamily="34" charset="0"/>
              </a:rPr>
              <a:t> “</a:t>
            </a:r>
            <a:r>
              <a:rPr lang="en-US" dirty="0" err="1">
                <a:latin typeface="Arial" panose="020B0604020202020204" pitchFamily="34" charset="0"/>
                <a:ea typeface="Arial" pitchFamily="-111" charset="0"/>
                <a:cs typeface="Arial" panose="020B0604020202020204" pitchFamily="34" charset="0"/>
              </a:rPr>
              <a:t>enfermedades</a:t>
            </a:r>
            <a:r>
              <a:rPr lang="en-US" dirty="0">
                <a:latin typeface="Arial" panose="020B0604020202020204" pitchFamily="34" charset="0"/>
                <a:ea typeface="Arial" pitchFamily="-111" charset="0"/>
                <a:cs typeface="Arial" panose="020B0604020202020204" pitchFamily="34" charset="0"/>
              </a:rPr>
              <a:t> de </a:t>
            </a:r>
            <a:r>
              <a:rPr lang="en-US" dirty="0" err="1">
                <a:latin typeface="Arial" panose="020B0604020202020204" pitchFamily="34" charset="0"/>
                <a:ea typeface="Arial" pitchFamily="-111" charset="0"/>
                <a:cs typeface="Arial" panose="020B0604020202020204" pitchFamily="34" charset="0"/>
              </a:rPr>
              <a:t>Alzhiemer</a:t>
            </a:r>
            <a:r>
              <a:rPr lang="en-US" dirty="0">
                <a:latin typeface="Arial" panose="020B0604020202020204" pitchFamily="34" charset="0"/>
                <a:ea typeface="Arial" pitchFamily="-111" charset="0"/>
                <a:cs typeface="Arial" panose="020B0604020202020204" pitchFamily="34" charset="0"/>
              </a:rPr>
              <a:t>, </a:t>
            </a:r>
            <a:r>
              <a:rPr lang="en-US" dirty="0" err="1">
                <a:latin typeface="Arial" panose="020B0604020202020204" pitchFamily="34" charset="0"/>
                <a:ea typeface="Arial" pitchFamily="-111" charset="0"/>
                <a:cs typeface="Arial" panose="020B0604020202020204" pitchFamily="34" charset="0"/>
              </a:rPr>
              <a:t>Síndrome</a:t>
            </a:r>
            <a:r>
              <a:rPr lang="en-US" dirty="0">
                <a:latin typeface="Arial" panose="020B0604020202020204" pitchFamily="34" charset="0"/>
                <a:ea typeface="Arial" pitchFamily="-111" charset="0"/>
                <a:cs typeface="Arial" panose="020B0604020202020204" pitchFamily="34" charset="0"/>
              </a:rPr>
              <a:t> de Down </a:t>
            </a:r>
            <a:r>
              <a:rPr lang="en-US" dirty="0" err="1">
                <a:latin typeface="Arial" panose="020B0604020202020204" pitchFamily="34" charset="0"/>
                <a:ea typeface="Arial" pitchFamily="-111" charset="0"/>
                <a:cs typeface="Arial" panose="020B0604020202020204" pitchFamily="34" charset="0"/>
              </a:rPr>
              <a:t>en</a:t>
            </a:r>
            <a:r>
              <a:rPr lang="en-US" dirty="0">
                <a:latin typeface="Arial" panose="020B0604020202020204" pitchFamily="34" charset="0"/>
                <a:ea typeface="Arial" pitchFamily="-111" charset="0"/>
                <a:cs typeface="Arial" panose="020B0604020202020204" pitchFamily="34" charset="0"/>
              </a:rPr>
              <a:t> los </a:t>
            </a:r>
            <a:r>
              <a:rPr lang="en-US" dirty="0" err="1">
                <a:latin typeface="Arial" panose="020B0604020202020204" pitchFamily="34" charset="0"/>
                <a:ea typeface="Arial" pitchFamily="-111" charset="0"/>
                <a:cs typeface="Arial" panose="020B0604020202020204" pitchFamily="34" charset="0"/>
              </a:rPr>
              <a:t>Estados</a:t>
            </a:r>
            <a:r>
              <a:rPr lang="en-US" dirty="0">
                <a:latin typeface="Arial" panose="020B0604020202020204" pitchFamily="34" charset="0"/>
                <a:ea typeface="Arial" pitchFamily="-111" charset="0"/>
                <a:cs typeface="Arial" panose="020B0604020202020204" pitchFamily="34" charset="0"/>
              </a:rPr>
              <a:t> Unidos” </a:t>
            </a:r>
            <a:r>
              <a:rPr lang="en-US" dirty="0" err="1">
                <a:latin typeface="Arial" panose="020B0604020202020204" pitchFamily="34" charset="0"/>
                <a:ea typeface="Arial" pitchFamily="-111" charset="0"/>
                <a:cs typeface="Arial" panose="020B0604020202020204" pitchFamily="34" charset="0"/>
              </a:rPr>
              <a:t>encontrará</a:t>
            </a:r>
            <a:r>
              <a:rPr lang="en-US" dirty="0">
                <a:latin typeface="Arial" panose="020B0604020202020204" pitchFamily="34" charset="0"/>
                <a:ea typeface="Arial" pitchFamily="-111" charset="0"/>
                <a:cs typeface="Arial" panose="020B0604020202020204" pitchFamily="34" charset="0"/>
              </a:rPr>
              <a:t> 9 </a:t>
            </a:r>
            <a:r>
              <a:rPr lang="en-US" dirty="0" err="1">
                <a:latin typeface="Arial" panose="020B0604020202020204" pitchFamily="34" charset="0"/>
                <a:ea typeface="Arial" pitchFamily="-111" charset="0"/>
                <a:cs typeface="Arial" panose="020B0604020202020204" pitchFamily="34" charset="0"/>
              </a:rPr>
              <a:t>estudios</a:t>
            </a:r>
            <a:r>
              <a:rPr lang="en-US" dirty="0">
                <a:latin typeface="Arial" panose="020B0604020202020204" pitchFamily="34" charset="0"/>
                <a:ea typeface="Arial" pitchFamily="-111" charset="0"/>
                <a:cs typeface="Arial" panose="020B0604020202020204" pitchFamily="34" charset="0"/>
              </a:rPr>
              <a:t> </a:t>
            </a:r>
            <a:r>
              <a:rPr lang="en-US" dirty="0" err="1">
                <a:latin typeface="Arial" panose="020B0604020202020204" pitchFamily="34" charset="0"/>
                <a:ea typeface="Arial" pitchFamily="-111" charset="0"/>
                <a:cs typeface="Arial" panose="020B0604020202020204" pitchFamily="34" charset="0"/>
              </a:rPr>
              <a:t>relevantes</a:t>
            </a:r>
            <a:r>
              <a:rPr lang="en-US" dirty="0">
                <a:latin typeface="Arial" panose="020B0604020202020204" pitchFamily="34" charset="0"/>
                <a:ea typeface="Arial" pitchFamily="-111" charset="0"/>
                <a:cs typeface="Arial" panose="020B0604020202020204" pitchFamily="34" charset="0"/>
              </a:rPr>
              <a:t>. </a:t>
            </a:r>
          </a:p>
          <a:p>
            <a:pPr marL="685800" lvl="1">
              <a:spcAft>
                <a:spcPts val="600"/>
              </a:spcAft>
              <a:buFont typeface="Arial" panose="020B0604020202020204" pitchFamily="34" charset="0"/>
              <a:buChar char="•"/>
            </a:pPr>
            <a:r>
              <a:rPr lang="en-US" dirty="0" err="1">
                <a:latin typeface="Arial" panose="020B0604020202020204" pitchFamily="34" charset="0"/>
                <a:ea typeface="Arial" pitchFamily="-111" charset="0"/>
                <a:cs typeface="Arial" panose="020B0604020202020204" pitchFamily="34" charset="0"/>
              </a:rPr>
              <a:t>DSConnect.nih.gov</a:t>
            </a:r>
            <a:endParaRPr lang="en-US" baseline="30000" dirty="0">
              <a:latin typeface="Arial" panose="020B0604020202020204" pitchFamily="34" charset="0"/>
              <a:ea typeface="Arial" pitchFamily="-111" charset="0"/>
              <a:cs typeface="Arial" panose="020B0604020202020204" pitchFamily="34" charset="0"/>
            </a:endParaRPr>
          </a:p>
          <a:p>
            <a:pPr lvl="2"/>
            <a:r>
              <a:rPr lang="en-US" dirty="0" err="1">
                <a:latin typeface="Arial" panose="020B0604020202020204" pitchFamily="34" charset="0"/>
                <a:cs typeface="Arial" panose="020B0604020202020204" pitchFamily="34" charset="0"/>
              </a:rPr>
              <a:t>Conectate</a:t>
            </a:r>
            <a:r>
              <a:rPr lang="en-US" dirty="0">
                <a:latin typeface="Arial" panose="020B0604020202020204" pitchFamily="34" charset="0"/>
                <a:cs typeface="Arial" panose="020B0604020202020204" pitchFamily="34" charset="0"/>
              </a:rPr>
              <a:t> con </a:t>
            </a:r>
            <a:r>
              <a:rPr lang="en-US" dirty="0" err="1">
                <a:latin typeface="Arial" panose="020B0604020202020204" pitchFamily="34" charset="0"/>
                <a:cs typeface="Arial" panose="020B0604020202020204" pitchFamily="34" charset="0"/>
              </a:rPr>
              <a:t>investigadores</a:t>
            </a:r>
            <a:r>
              <a:rPr lang="en-US" dirty="0">
                <a:latin typeface="Arial" panose="020B0604020202020204" pitchFamily="34" charset="0"/>
                <a:cs typeface="Arial" panose="020B0604020202020204" pitchFamily="34" charset="0"/>
              </a:rPr>
              <a:t> y </a:t>
            </a:r>
            <a:r>
              <a:rPr lang="en-US" dirty="0" err="1">
                <a:latin typeface="Arial" panose="020B0604020202020204" pitchFamily="34" charset="0"/>
                <a:cs typeface="Arial" panose="020B0604020202020204" pitchFamily="34" charset="0"/>
              </a:rPr>
              <a:t>proveedores</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salud</a:t>
            </a:r>
            <a:r>
              <a:rPr lang="en-US" dirty="0">
                <a:latin typeface="Arial" panose="020B0604020202020204" pitchFamily="34" charset="0"/>
                <a:cs typeface="Arial" panose="020B0604020202020204" pitchFamily="34" charset="0"/>
              </a:rPr>
              <a:t>.</a:t>
            </a:r>
          </a:p>
          <a:p>
            <a:pPr lvl="2"/>
            <a:r>
              <a:rPr lang="en-US" dirty="0" err="1">
                <a:latin typeface="Arial" panose="020B0604020202020204" pitchFamily="34" charset="0"/>
                <a:ea typeface="Arial" pitchFamily="-111" charset="0"/>
                <a:cs typeface="Arial" panose="020B0604020202020204" pitchFamily="34" charset="0"/>
              </a:rPr>
              <a:t>DSConnect.nih</a:t>
            </a:r>
            <a:r>
              <a:rPr lang="en-US" dirty="0">
                <a:latin typeface="Arial" panose="020B0604020202020204" pitchFamily="34" charset="0"/>
                <a:ea typeface="Arial" pitchFamily="-111" charset="0"/>
                <a:cs typeface="Arial" panose="020B0604020202020204" pitchFamily="34" charset="0"/>
              </a:rPr>
              <a:t>.</a:t>
            </a:r>
          </a:p>
          <a:p>
            <a:pPr marL="685800" lvl="1">
              <a:spcAft>
                <a:spcPts val="600"/>
              </a:spcAft>
              <a:buFont typeface="Arial" panose="020B0604020202020204" pitchFamily="34" charset="0"/>
              <a:buChar char="•"/>
            </a:pPr>
            <a:r>
              <a:rPr lang="en-US" dirty="0" err="1">
                <a:latin typeface="Arial" panose="020B0604020202020204" pitchFamily="34" charset="0"/>
                <a:ea typeface="Arial" pitchFamily="-111" charset="0"/>
                <a:cs typeface="Arial" panose="020B0604020202020204" pitchFamily="34" charset="0"/>
              </a:rPr>
              <a:t>Pregunta</a:t>
            </a:r>
            <a:r>
              <a:rPr lang="en-US" dirty="0">
                <a:latin typeface="Arial" panose="020B0604020202020204" pitchFamily="34" charset="0"/>
                <a:ea typeface="Arial" pitchFamily="-111" charset="0"/>
                <a:cs typeface="Arial" panose="020B0604020202020204" pitchFamily="34" charset="0"/>
              </a:rPr>
              <a:t> a los </a:t>
            </a:r>
            <a:r>
              <a:rPr lang="en-US" dirty="0" err="1">
                <a:latin typeface="Arial" panose="020B0604020202020204" pitchFamily="34" charset="0"/>
                <a:ea typeface="Arial" pitchFamily="-111" charset="0"/>
                <a:cs typeface="Arial" panose="020B0604020202020204" pitchFamily="34" charset="0"/>
              </a:rPr>
              <a:t>científicos</a:t>
            </a:r>
            <a:r>
              <a:rPr lang="en-US" dirty="0">
                <a:latin typeface="Arial" panose="020B0604020202020204" pitchFamily="34" charset="0"/>
                <a:ea typeface="Arial" pitchFamily="-111" charset="0"/>
                <a:cs typeface="Arial" panose="020B0604020202020204" pitchFamily="34" charset="0"/>
              </a:rPr>
              <a:t> </a:t>
            </a:r>
            <a:r>
              <a:rPr lang="en-US" dirty="0" err="1">
                <a:latin typeface="Arial" panose="020B0604020202020204" pitchFamily="34" charset="0"/>
                <a:ea typeface="Arial" pitchFamily="-111" charset="0"/>
                <a:cs typeface="Arial" panose="020B0604020202020204" pitchFamily="34" charset="0"/>
              </a:rPr>
              <a:t>en</a:t>
            </a:r>
            <a:r>
              <a:rPr lang="en-US" dirty="0">
                <a:latin typeface="Arial" panose="020B0604020202020204" pitchFamily="34" charset="0"/>
                <a:ea typeface="Arial" pitchFamily="-111" charset="0"/>
                <a:cs typeface="Arial" panose="020B0604020202020204" pitchFamily="34" charset="0"/>
              </a:rPr>
              <a:t> </a:t>
            </a:r>
            <a:r>
              <a:rPr lang="en-US" dirty="0" err="1">
                <a:latin typeface="Arial" panose="020B0604020202020204" pitchFamily="34" charset="0"/>
                <a:ea typeface="Arial" pitchFamily="-111" charset="0"/>
                <a:cs typeface="Arial" panose="020B0604020202020204" pitchFamily="34" charset="0"/>
              </a:rPr>
              <a:t>esta</a:t>
            </a:r>
            <a:r>
              <a:rPr lang="en-US" dirty="0">
                <a:latin typeface="Arial" panose="020B0604020202020204" pitchFamily="34" charset="0"/>
                <a:ea typeface="Arial" pitchFamily="-111" charset="0"/>
                <a:cs typeface="Arial" panose="020B0604020202020204" pitchFamily="34" charset="0"/>
              </a:rPr>
              <a:t> </a:t>
            </a:r>
            <a:r>
              <a:rPr lang="en-US" dirty="0" err="1">
                <a:latin typeface="Arial" panose="020B0604020202020204" pitchFamily="34" charset="0"/>
                <a:ea typeface="Arial" pitchFamily="-111" charset="0"/>
                <a:cs typeface="Arial" panose="020B0604020202020204" pitchFamily="34" charset="0"/>
              </a:rPr>
              <a:t>conferencia</a:t>
            </a:r>
            <a:r>
              <a:rPr lang="en-US" dirty="0">
                <a:latin typeface="Arial" panose="020B0604020202020204" pitchFamily="34" charset="0"/>
                <a:ea typeface="Arial" pitchFamily="-111" charset="0"/>
                <a:cs typeface="Arial" panose="020B0604020202020204" pitchFamily="34" charset="0"/>
              </a:rPr>
              <a:t> </a:t>
            </a:r>
            <a:r>
              <a:rPr lang="en-US" dirty="0" err="1">
                <a:latin typeface="Arial" panose="020B0604020202020204" pitchFamily="34" charset="0"/>
                <a:ea typeface="Arial" pitchFamily="-111" charset="0"/>
                <a:cs typeface="Arial" panose="020B0604020202020204" pitchFamily="34" charset="0"/>
              </a:rPr>
              <a:t>internacional</a:t>
            </a:r>
            <a:r>
              <a:rPr lang="en-US" dirty="0">
                <a:latin typeface="Arial" panose="020B0604020202020204" pitchFamily="34" charset="0"/>
                <a:ea typeface="Arial" pitchFamily="-111" charset="0"/>
                <a:cs typeface="Arial" panose="020B0604020202020204" pitchFamily="34" charset="0"/>
              </a:rPr>
              <a:t>. </a:t>
            </a:r>
          </a:p>
        </p:txBody>
      </p:sp>
    </p:spTree>
    <p:extLst>
      <p:ext uri="{BB962C8B-B14F-4D97-AF65-F5344CB8AC3E}">
        <p14:creationId xmlns:p14="http://schemas.microsoft.com/office/powerpoint/2010/main" val="826170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B24DB2D9-C42E-2A4F-B41D-3AA6636E8867}"/>
              </a:ext>
            </a:extLst>
          </p:cNvPr>
          <p:cNvSpPr txBox="1">
            <a:spLocks/>
          </p:cNvSpPr>
          <p:nvPr/>
        </p:nvSpPr>
        <p:spPr bwMode="auto">
          <a:xfrm>
            <a:off x="0" y="11113"/>
            <a:ext cx="9144000" cy="1143000"/>
          </a:xfrm>
          <a:prstGeom prst="rect">
            <a:avLst/>
          </a:prstGeom>
          <a:noFill/>
          <a:ln w="9525">
            <a:noFill/>
            <a:miter lim="800000"/>
            <a:headEnd/>
            <a:tailEnd/>
          </a:ln>
        </p:spPr>
        <p:txBody>
          <a:bodyPr anchor="ctr">
            <a:prstTxWarp prst="textNoShape">
              <a:avLst/>
            </a:prstTxWarp>
          </a:bodyPr>
          <a:lstStyle/>
          <a:p>
            <a:pPr algn="ctr" eaLnBrk="1" hangingPunct="1">
              <a:lnSpc>
                <a:spcPct val="80000"/>
              </a:lnSpc>
            </a:pPr>
            <a:r>
              <a:rPr lang="en-US" sz="4000" dirty="0">
                <a:latin typeface="Arial" pitchFamily="-111" charset="0"/>
                <a:ea typeface="Arial" pitchFamily="-111" charset="0"/>
                <a:cs typeface="Arial" pitchFamily="-111" charset="0"/>
              </a:rPr>
              <a:t>Un total de 7 </a:t>
            </a:r>
            <a:r>
              <a:rPr lang="en-US" sz="4000" dirty="0" err="1">
                <a:latin typeface="Arial" pitchFamily="-111" charset="0"/>
                <a:ea typeface="Arial" pitchFamily="-111" charset="0"/>
                <a:cs typeface="Arial" pitchFamily="-111" charset="0"/>
              </a:rPr>
              <a:t>estudios</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clínicos</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estan</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reclutando</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en</a:t>
            </a:r>
            <a:r>
              <a:rPr lang="en-US" sz="4000" dirty="0">
                <a:latin typeface="Arial" pitchFamily="-111" charset="0"/>
                <a:ea typeface="Arial" pitchFamily="-111" charset="0"/>
                <a:cs typeface="Arial" pitchFamily="-111" charset="0"/>
              </a:rPr>
              <a:t> DS Connect</a:t>
            </a:r>
          </a:p>
        </p:txBody>
      </p:sp>
      <p:sp>
        <p:nvSpPr>
          <p:cNvPr id="10" name="Content Placeholder 1">
            <a:extLst>
              <a:ext uri="{FF2B5EF4-FFF2-40B4-BE49-F238E27FC236}">
                <a16:creationId xmlns:a16="http://schemas.microsoft.com/office/drawing/2014/main" id="{AC3F4A24-FA33-1B48-88DA-B5C0E966345C}"/>
              </a:ext>
            </a:extLst>
          </p:cNvPr>
          <p:cNvSpPr txBox="1">
            <a:spLocks/>
          </p:cNvSpPr>
          <p:nvPr/>
        </p:nvSpPr>
        <p:spPr>
          <a:xfrm>
            <a:off x="33982" y="1016202"/>
            <a:ext cx="9144000" cy="631398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2 </a:t>
            </a:r>
            <a:r>
              <a:rPr lang="en-US" sz="1800" dirty="0" err="1">
                <a:latin typeface="Arial" panose="020B0604020202020204" pitchFamily="34" charset="0"/>
                <a:cs typeface="Arial" panose="020B0604020202020204" pitchFamily="34" charset="0"/>
              </a:rPr>
              <a:t>Estudios</a:t>
            </a:r>
            <a:r>
              <a:rPr lang="en-US" sz="1800" dirty="0">
                <a:latin typeface="Arial" panose="020B0604020202020204" pitchFamily="34" charset="0"/>
                <a:cs typeface="Arial" panose="020B0604020202020204" pitchFamily="34" charset="0"/>
              </a:rPr>
              <a:t> de </a:t>
            </a:r>
            <a:r>
              <a:rPr lang="en-US" sz="1800" dirty="0" err="1">
                <a:latin typeface="Arial" panose="020B0604020202020204" pitchFamily="34" charset="0"/>
                <a:cs typeface="Arial" panose="020B0604020202020204" pitchFamily="34" charset="0"/>
              </a:rPr>
              <a:t>envejecimiento</a:t>
            </a:r>
            <a:r>
              <a:rPr lang="en-US" sz="1800" dirty="0">
                <a:latin typeface="Arial" panose="020B0604020202020204" pitchFamily="34" charset="0"/>
                <a:cs typeface="Arial" panose="020B0604020202020204" pitchFamily="34" charset="0"/>
              </a:rPr>
              <a:t> y Alzheimer </a:t>
            </a:r>
            <a:r>
              <a:rPr lang="en-US" sz="1800" dirty="0" err="1">
                <a:latin typeface="Arial" panose="020B0604020202020204" pitchFamily="34" charset="0"/>
                <a:cs typeface="Arial" panose="020B0604020202020204" pitchFamily="34" charset="0"/>
              </a:rPr>
              <a:t>en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síndrome</a:t>
            </a:r>
            <a:r>
              <a:rPr lang="en-US" sz="1800" dirty="0">
                <a:latin typeface="Arial" panose="020B0604020202020204" pitchFamily="34" charset="0"/>
                <a:cs typeface="Arial" panose="020B0604020202020204" pitchFamily="34" charset="0"/>
              </a:rPr>
              <a:t> de Down: El </a:t>
            </a:r>
            <a:r>
              <a:rPr lang="en-US" sz="1800" dirty="0" err="1">
                <a:latin typeface="Arial" panose="020B0604020202020204" pitchFamily="34" charset="0"/>
                <a:cs typeface="Arial" panose="020B0604020202020204" pitchFamily="34" charset="0"/>
              </a:rPr>
              <a:t>consorcio</a:t>
            </a:r>
            <a:r>
              <a:rPr lang="en-US" sz="1800" dirty="0">
                <a:latin typeface="Arial" panose="020B0604020202020204" pitchFamily="34" charset="0"/>
                <a:cs typeface="Arial" panose="020B0604020202020204" pitchFamily="34" charset="0"/>
              </a:rPr>
              <a:t> de </a:t>
            </a:r>
            <a:r>
              <a:rPr lang="en-US" sz="1800" dirty="0" err="1">
                <a:latin typeface="Arial" panose="020B0604020202020204" pitchFamily="34" charset="0"/>
                <a:cs typeface="Arial" panose="020B0604020202020204" pitchFamily="34" charset="0"/>
              </a:rPr>
              <a:t>ensayos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clínicos</a:t>
            </a:r>
            <a:r>
              <a:rPr lang="en-US" sz="1800" dirty="0">
                <a:latin typeface="Arial" panose="020B0604020202020204" pitchFamily="34" charset="0"/>
                <a:cs typeface="Arial" panose="020B0604020202020204" pitchFamily="34" charset="0"/>
              </a:rPr>
              <a:t> Alzheimer (Dr. Michael </a:t>
            </a:r>
            <a:r>
              <a:rPr lang="en-US" sz="1800" dirty="0" err="1">
                <a:latin typeface="Arial" panose="020B0604020202020204" pitchFamily="34" charset="0"/>
                <a:cs typeface="Arial" panose="020B0604020202020204" pitchFamily="34" charset="0"/>
              </a:rPr>
              <a:t>Rafii</a:t>
            </a:r>
            <a:r>
              <a:rPr lang="en-US" sz="1800" dirty="0">
                <a:latin typeface="Arial" panose="020B0604020202020204" pitchFamily="34" charset="0"/>
                <a:cs typeface="Arial" panose="020B0604020202020204" pitchFamily="34" charset="0"/>
              </a:rPr>
              <a:t>).</a:t>
            </a:r>
            <a:r>
              <a:rPr lang="en-US" sz="1800" dirty="0" err="1">
                <a:latin typeface="Arial" panose="020B0604020202020204" pitchFamily="34" charset="0"/>
                <a:cs typeface="Arial" panose="020B0604020202020204" pitchFamily="34" charset="0"/>
              </a:rPr>
              <a:t>Estudios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clínicos</a:t>
            </a:r>
            <a:r>
              <a:rPr lang="en-US" sz="1800" dirty="0">
                <a:latin typeface="Arial" panose="020B0604020202020204" pitchFamily="34" charset="0"/>
                <a:cs typeface="Arial" panose="020B0604020202020204" pitchFamily="34" charset="0"/>
              </a:rPr>
              <a:t> para </a:t>
            </a:r>
            <a:r>
              <a:rPr lang="en-US" sz="1800" dirty="0" err="1">
                <a:latin typeface="Arial" panose="020B0604020202020204" pitchFamily="34" charset="0"/>
                <a:cs typeface="Arial" panose="020B0604020202020204" pitchFamily="34" charset="0"/>
              </a:rPr>
              <a:t>identificar</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biomarcadores</a:t>
            </a:r>
            <a:r>
              <a:rPr lang="en-US" sz="1800" dirty="0">
                <a:latin typeface="Arial" panose="020B0604020202020204" pitchFamily="34" charset="0"/>
                <a:cs typeface="Arial" panose="020B0604020202020204" pitchFamily="34" charset="0"/>
              </a:rPr>
              <a:t> del </a:t>
            </a:r>
            <a:r>
              <a:rPr lang="en-US" sz="1800" dirty="0" err="1">
                <a:latin typeface="Arial" panose="020B0604020202020204" pitchFamily="34" charset="0"/>
                <a:cs typeface="Arial" panose="020B0604020202020204" pitchFamily="34" charset="0"/>
              </a:rPr>
              <a:t>envejecimiento</a:t>
            </a:r>
            <a:r>
              <a:rPr lang="en-US" sz="1800" dirty="0">
                <a:latin typeface="Arial" panose="020B0604020202020204" pitchFamily="34" charset="0"/>
                <a:cs typeface="Arial" panose="020B0604020202020204" pitchFamily="34" charset="0"/>
              </a:rPr>
              <a:t> y </a:t>
            </a:r>
            <a:r>
              <a:rPr lang="en-US" sz="1800" dirty="0" err="1">
                <a:latin typeface="Arial" panose="020B0604020202020204" pitchFamily="34" charset="0"/>
                <a:cs typeface="Arial" panose="020B0604020202020204" pitchFamily="34" charset="0"/>
              </a:rPr>
              <a:t>seguimiento</a:t>
            </a:r>
            <a:r>
              <a:rPr lang="en-US" sz="1800" dirty="0">
                <a:latin typeface="Arial" panose="020B0604020202020204" pitchFamily="34" charset="0"/>
                <a:cs typeface="Arial" panose="020B0604020202020204" pitchFamily="34" charset="0"/>
              </a:rPr>
              <a:t> y </a:t>
            </a:r>
            <a:r>
              <a:rPr lang="en-US" sz="1800" dirty="0" err="1">
                <a:latin typeface="Arial" panose="020B0604020202020204" pitchFamily="34" charset="0"/>
                <a:cs typeface="Arial" panose="020B0604020202020204" pitchFamily="34" charset="0"/>
              </a:rPr>
              <a:t>progreso</a:t>
            </a:r>
            <a:r>
              <a:rPr lang="en-US" sz="1800" dirty="0">
                <a:latin typeface="Arial" panose="020B0604020202020204" pitchFamily="34" charset="0"/>
                <a:cs typeface="Arial" panose="020B0604020202020204" pitchFamily="34" charset="0"/>
              </a:rPr>
              <a:t> de Alzheimer. </a:t>
            </a:r>
          </a:p>
          <a:p>
            <a:r>
              <a:rPr lang="en-US" sz="1800" dirty="0" err="1">
                <a:latin typeface="Arial" panose="020B0604020202020204" pitchFamily="34" charset="0"/>
                <a:cs typeface="Arial" panose="020B0604020202020204" pitchFamily="34" charset="0"/>
              </a:rPr>
              <a:t>Registro</a:t>
            </a:r>
            <a:r>
              <a:rPr lang="en-US" sz="1800" dirty="0">
                <a:latin typeface="Arial" panose="020B0604020202020204" pitchFamily="34" charset="0"/>
                <a:cs typeface="Arial" panose="020B0604020202020204" pitchFamily="34" charset="0"/>
              </a:rPr>
              <a:t> de </a:t>
            </a:r>
            <a:r>
              <a:rPr lang="en-US" sz="1800" dirty="0" err="1">
                <a:latin typeface="Arial" panose="020B0604020202020204" pitchFamily="34" charset="0"/>
                <a:cs typeface="Arial" panose="020B0604020202020204" pitchFamily="34" charset="0"/>
              </a:rPr>
              <a:t>participantes</a:t>
            </a:r>
            <a:r>
              <a:rPr lang="en-US" sz="1800" dirty="0">
                <a:latin typeface="Arial" panose="020B0604020202020204" pitchFamily="34" charset="0"/>
                <a:cs typeface="Arial" panose="020B0604020202020204" pitchFamily="34" charset="0"/>
              </a:rPr>
              <a:t> de </a:t>
            </a:r>
            <a:r>
              <a:rPr lang="en-US" sz="1800" dirty="0" err="1">
                <a:latin typeface="Arial" panose="020B0604020202020204" pitchFamily="34" charset="0"/>
                <a:cs typeface="Arial" panose="020B0604020202020204" pitchFamily="34" charset="0"/>
              </a:rPr>
              <a:t>incapacitadades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intelectuales</a:t>
            </a:r>
            <a:r>
              <a:rPr lang="en-US" sz="1800" dirty="0">
                <a:latin typeface="Arial" panose="020B0604020202020204" pitchFamily="34" charset="0"/>
                <a:cs typeface="Arial" panose="020B0604020202020204" pitchFamily="34" charset="0"/>
              </a:rPr>
              <a:t> de la Universidad de Alabama:  </a:t>
            </a:r>
            <a:r>
              <a:rPr lang="en-US" sz="1800" dirty="0" err="1">
                <a:latin typeface="Arial" panose="020B0604020202020204" pitchFamily="34" charset="0"/>
                <a:cs typeface="Arial" panose="020B0604020202020204" pitchFamily="34" charset="0"/>
              </a:rPr>
              <a:t>Registro</a:t>
            </a:r>
            <a:r>
              <a:rPr lang="en-US" sz="1800" dirty="0">
                <a:latin typeface="Arial" panose="020B0604020202020204" pitchFamily="34" charset="0"/>
                <a:cs typeface="Arial" panose="020B0604020202020204" pitchFamily="34" charset="0"/>
              </a:rPr>
              <a:t> local para </a:t>
            </a:r>
            <a:r>
              <a:rPr lang="en-US" sz="1800" dirty="0" err="1">
                <a:latin typeface="Arial" panose="020B0604020202020204" pitchFamily="34" charset="0"/>
                <a:cs typeface="Arial" panose="020B0604020202020204" pitchFamily="34" charset="0"/>
              </a:rPr>
              <a:t>ayudar</a:t>
            </a:r>
            <a:r>
              <a:rPr lang="en-US" sz="1800" dirty="0">
                <a:latin typeface="Arial" panose="020B0604020202020204" pitchFamily="34" charset="0"/>
                <a:cs typeface="Arial" panose="020B0604020202020204" pitchFamily="34" charset="0"/>
              </a:rPr>
              <a:t> a los </a:t>
            </a:r>
            <a:r>
              <a:rPr lang="en-US" sz="1800" dirty="0" err="1">
                <a:latin typeface="Arial" panose="020B0604020202020204" pitchFamily="34" charset="0"/>
                <a:cs typeface="Arial" panose="020B0604020202020204" pitchFamily="34" charset="0"/>
              </a:rPr>
              <a:t>participantes</a:t>
            </a:r>
            <a:r>
              <a:rPr lang="en-US" sz="1800" dirty="0">
                <a:latin typeface="Arial" panose="020B0604020202020204" pitchFamily="34" charset="0"/>
                <a:cs typeface="Arial" panose="020B0604020202020204" pitchFamily="34" charset="0"/>
              </a:rPr>
              <a:t> a </a:t>
            </a:r>
            <a:r>
              <a:rPr lang="en-US" sz="1800" dirty="0" err="1">
                <a:latin typeface="Arial" panose="020B0604020202020204" pitchFamily="34" charset="0"/>
                <a:cs typeface="Arial" panose="020B0604020202020204" pitchFamily="34" charset="0"/>
              </a:rPr>
              <a:t>encontrar</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investigaciones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relevantes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en</a:t>
            </a:r>
            <a:r>
              <a:rPr lang="en-US" sz="1800" dirty="0">
                <a:latin typeface="Arial" panose="020B0604020202020204" pitchFamily="34" charset="0"/>
                <a:cs typeface="Arial" panose="020B0604020202020204" pitchFamily="34" charset="0"/>
              </a:rPr>
              <a:t> language, </a:t>
            </a:r>
            <a:r>
              <a:rPr lang="en-US" sz="1800" dirty="0" err="1">
                <a:latin typeface="Arial" panose="020B0604020202020204" pitchFamily="34" charset="0"/>
                <a:cs typeface="Arial" panose="020B0604020202020204" pitchFamily="34" charset="0"/>
              </a:rPr>
              <a:t>aprendizaje</a:t>
            </a:r>
            <a:r>
              <a:rPr lang="en-US" sz="1800" dirty="0">
                <a:latin typeface="Arial" panose="020B0604020202020204" pitchFamily="34" charset="0"/>
                <a:cs typeface="Arial" panose="020B0604020202020204" pitchFamily="34" charset="0"/>
              </a:rPr>
              <a:t> y la </a:t>
            </a:r>
            <a:r>
              <a:rPr lang="en-US" sz="1800" dirty="0" err="1">
                <a:latin typeface="Arial" panose="020B0604020202020204" pitchFamily="34" charset="0"/>
                <a:cs typeface="Arial" panose="020B0604020202020204" pitchFamily="34" charset="0"/>
              </a:rPr>
              <a:t>memoria</a:t>
            </a:r>
            <a:r>
              <a:rPr lang="en-US" sz="1800" dirty="0">
                <a:latin typeface="Arial" panose="020B0604020202020204" pitchFamily="34" charset="0"/>
                <a:cs typeface="Arial" panose="020B0604020202020204" pitchFamily="34" charset="0"/>
              </a:rPr>
              <a:t> que son areas de bajo </a:t>
            </a:r>
            <a:r>
              <a:rPr lang="en-US" sz="1800" dirty="0" err="1">
                <a:latin typeface="Arial" panose="020B0604020202020204" pitchFamily="34" charset="0"/>
                <a:cs typeface="Arial" panose="020B0604020202020204" pitchFamily="34" charset="0"/>
              </a:rPr>
              <a:t>riezgo</a:t>
            </a:r>
            <a:r>
              <a:rPr lang="en-US" sz="1800" dirty="0">
                <a:latin typeface="Arial" panose="020B0604020202020204" pitchFamily="34" charset="0"/>
                <a:cs typeface="Arial" panose="020B0604020202020204" pitchFamily="34" charset="0"/>
              </a:rPr>
              <a:t> para </a:t>
            </a:r>
            <a:r>
              <a:rPr lang="en-US" sz="1800" dirty="0" err="1">
                <a:latin typeface="Arial" panose="020B0604020202020204" pitchFamily="34" charset="0"/>
                <a:cs typeface="Arial" panose="020B0604020202020204" pitchFamily="34" charset="0"/>
              </a:rPr>
              <a:t>participantes</a:t>
            </a:r>
            <a:r>
              <a:rPr lang="en-US" sz="1800" dirty="0">
                <a:latin typeface="Arial" panose="020B0604020202020204" pitchFamily="34" charset="0"/>
                <a:cs typeface="Arial" panose="020B0604020202020204" pitchFamily="34" charset="0"/>
              </a:rPr>
              <a:t> y </a:t>
            </a:r>
            <a:r>
              <a:rPr lang="en-US" sz="1800" dirty="0" err="1">
                <a:latin typeface="Arial" panose="020B0604020202020204" pitchFamily="34" charset="0"/>
                <a:cs typeface="Arial" panose="020B0604020202020204" pitchFamily="34" charset="0"/>
              </a:rPr>
              <a:t>organizaciones</a:t>
            </a:r>
            <a:r>
              <a:rPr lang="en-US" sz="1800" dirty="0">
                <a:latin typeface="Arial" panose="020B0604020202020204" pitchFamily="34" charset="0"/>
                <a:cs typeface="Arial" panose="020B0604020202020204" pitchFamily="34" charset="0"/>
              </a:rPr>
              <a:t> sin </a:t>
            </a:r>
            <a:r>
              <a:rPr lang="en-US" sz="1800" dirty="0" err="1">
                <a:latin typeface="Arial" panose="020B0604020202020204" pitchFamily="34" charset="0"/>
                <a:cs typeface="Arial" panose="020B0604020202020204" pitchFamily="34" charset="0"/>
              </a:rPr>
              <a:t>ánimo</a:t>
            </a:r>
            <a:r>
              <a:rPr lang="en-US" sz="1800" dirty="0">
                <a:latin typeface="Arial" panose="020B0604020202020204" pitchFamily="34" charset="0"/>
                <a:cs typeface="Arial" panose="020B0604020202020204" pitchFamily="34" charset="0"/>
              </a:rPr>
              <a:t> de </a:t>
            </a:r>
            <a:r>
              <a:rPr lang="en-US" sz="1800" dirty="0" err="1">
                <a:latin typeface="Arial" panose="020B0604020202020204" pitchFamily="34" charset="0"/>
                <a:cs typeface="Arial" panose="020B0604020202020204" pitchFamily="34" charset="0"/>
              </a:rPr>
              <a:t>lucro</a:t>
            </a:r>
            <a:r>
              <a:rPr lang="en-US" sz="1800" dirty="0">
                <a:latin typeface="Arial" panose="020B0604020202020204" pitchFamily="34" charset="0"/>
                <a:cs typeface="Arial" panose="020B0604020202020204" pitchFamily="34" charset="0"/>
              </a:rPr>
              <a:t>.  </a:t>
            </a:r>
          </a:p>
          <a:p>
            <a:r>
              <a:rPr lang="en-US" sz="1800" dirty="0">
                <a:latin typeface="Arial" panose="020B0604020202020204" pitchFamily="34" charset="0"/>
                <a:cs typeface="Arial" panose="020B0604020202020204" pitchFamily="34" charset="0"/>
              </a:rPr>
              <a:t>Desarrollo del </a:t>
            </a:r>
            <a:r>
              <a:rPr lang="en-US" sz="1800" dirty="0" err="1">
                <a:latin typeface="Arial" panose="020B0604020202020204" pitchFamily="34" charset="0"/>
                <a:cs typeface="Arial" panose="020B0604020202020204" pitchFamily="34" charset="0"/>
              </a:rPr>
              <a:t>cerebro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niños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edad</a:t>
            </a:r>
            <a:r>
              <a:rPr lang="en-US" sz="1800" dirty="0">
                <a:latin typeface="Arial" panose="020B0604020202020204" pitchFamily="34" charset="0"/>
                <a:cs typeface="Arial" panose="020B0604020202020204" pitchFamily="34" charset="0"/>
              </a:rPr>
              <a:t> escolar con </a:t>
            </a:r>
            <a:r>
              <a:rPr lang="en-US" sz="1800" dirty="0" err="1">
                <a:latin typeface="Arial" panose="020B0604020202020204" pitchFamily="34" charset="0"/>
                <a:cs typeface="Arial" panose="020B0604020202020204" pitchFamily="34" charset="0"/>
              </a:rPr>
              <a:t>síndrome</a:t>
            </a:r>
            <a:r>
              <a:rPr lang="en-US" sz="1800" dirty="0">
                <a:latin typeface="Arial" panose="020B0604020202020204" pitchFamily="34" charset="0"/>
                <a:cs typeface="Arial" panose="020B0604020202020204" pitchFamily="34" charset="0"/>
              </a:rPr>
              <a:t> de Down, </a:t>
            </a:r>
            <a:r>
              <a:rPr lang="en-US" sz="1800" dirty="0" err="1">
                <a:latin typeface="Arial" panose="020B0604020202020204" pitchFamily="34" charset="0"/>
                <a:cs typeface="Arial" panose="020B0604020202020204" pitchFamily="34" charset="0"/>
              </a:rPr>
              <a:t>estudios</a:t>
            </a:r>
            <a:r>
              <a:rPr lang="en-US" sz="1800" dirty="0">
                <a:latin typeface="Arial" panose="020B0604020202020204" pitchFamily="34" charset="0"/>
                <a:cs typeface="Arial" panose="020B0604020202020204" pitchFamily="34" charset="0"/>
              </a:rPr>
              <a:t> a .</a:t>
            </a:r>
            <a:r>
              <a:rPr lang="en-US" sz="1800" dirty="0" err="1">
                <a:latin typeface="Arial" panose="020B0604020202020204" pitchFamily="34" charset="0"/>
                <a:cs typeface="Arial" panose="020B0604020202020204" pitchFamily="34" charset="0"/>
              </a:rPr>
              <a:t>través</a:t>
            </a:r>
            <a:r>
              <a:rPr lang="en-US" sz="1800" dirty="0">
                <a:latin typeface="Arial" panose="020B0604020202020204" pitchFamily="34" charset="0"/>
                <a:cs typeface="Arial" panose="020B0604020202020204" pitchFamily="34" charset="0"/>
              </a:rPr>
              <a:t> de una </a:t>
            </a:r>
            <a:r>
              <a:rPr lang="en-US" sz="1800" dirty="0" err="1">
                <a:latin typeface="Arial" panose="020B0604020202020204" pitchFamily="34" charset="0"/>
                <a:cs typeface="Arial" panose="020B0604020202020204" pitchFamily="34" charset="0"/>
              </a:rPr>
              <a:t>resonancia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magnética</a:t>
            </a:r>
            <a:r>
              <a:rPr lang="en-US" sz="1800" dirty="0">
                <a:latin typeface="Arial" panose="020B0604020202020204" pitchFamily="34" charset="0"/>
                <a:cs typeface="Arial" panose="020B0604020202020204" pitchFamily="34" charset="0"/>
              </a:rPr>
              <a:t> cerebral y </a:t>
            </a:r>
            <a:r>
              <a:rPr lang="en-US" sz="1800" dirty="0" err="1">
                <a:latin typeface="Arial" panose="020B0604020202020204" pitchFamily="34" charset="0"/>
                <a:cs typeface="Arial" panose="020B0604020202020204" pitchFamily="34" charset="0"/>
              </a:rPr>
              <a:t>evaluación</a:t>
            </a:r>
            <a:r>
              <a:rPr lang="en-US" sz="1800" dirty="0">
                <a:latin typeface="Arial" panose="020B0604020202020204" pitchFamily="34" charset="0"/>
                <a:cs typeface="Arial" panose="020B0604020202020204" pitchFamily="34" charset="0"/>
              </a:rPr>
              <a:t> del </a:t>
            </a:r>
            <a:r>
              <a:rPr lang="en-US" sz="1800" dirty="0" err="1">
                <a:latin typeface="Arial" panose="020B0604020202020204" pitchFamily="34" charset="0"/>
                <a:cs typeface="Arial" panose="020B0604020202020204" pitchFamily="34" charset="0"/>
              </a:rPr>
              <a:t>comportamiento</a:t>
            </a:r>
            <a:r>
              <a:rPr lang="en-US" sz="1800" dirty="0">
                <a:latin typeface="Arial" panose="020B0604020202020204" pitchFamily="34" charset="0"/>
                <a:cs typeface="Arial" panose="020B0604020202020204" pitchFamily="34" charset="0"/>
              </a:rPr>
              <a:t>/</a:t>
            </a:r>
            <a:r>
              <a:rPr lang="en-US" sz="1800" dirty="0" err="1">
                <a:latin typeface="Arial" panose="020B0604020202020204" pitchFamily="34" charset="0"/>
                <a:cs typeface="Arial" panose="020B0604020202020204" pitchFamily="34" charset="0"/>
              </a:rPr>
              <a:t>desarrollo</a:t>
            </a:r>
            <a:r>
              <a:rPr lang="en-US" sz="1800" dirty="0">
                <a:latin typeface="Arial" panose="020B0604020202020204" pitchFamily="34" charset="0"/>
                <a:cs typeface="Arial" panose="020B0604020202020204" pitchFamily="34" charset="0"/>
              </a:rPr>
              <a:t>.</a:t>
            </a:r>
          </a:p>
          <a:p>
            <a:r>
              <a:rPr lang="en-US" sz="1800" dirty="0">
                <a:latin typeface="Arial" panose="020B0604020202020204" pitchFamily="34" charset="0"/>
                <a:cs typeface="Arial" panose="020B0604020202020204" pitchFamily="34" charset="0"/>
              </a:rPr>
              <a:t>Desarrollo del </a:t>
            </a:r>
            <a:r>
              <a:rPr lang="en-US" sz="1800" dirty="0" err="1">
                <a:latin typeface="Arial" panose="020B0604020202020204" pitchFamily="34" charset="0"/>
                <a:cs typeface="Arial" panose="020B0604020202020204" pitchFamily="34" charset="0"/>
              </a:rPr>
              <a:t>cerebro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bebés</a:t>
            </a:r>
            <a:r>
              <a:rPr lang="en-US" sz="1800" dirty="0">
                <a:latin typeface="Arial" panose="020B0604020202020204" pitchFamily="34" charset="0"/>
                <a:cs typeface="Arial" panose="020B0604020202020204" pitchFamily="34" charset="0"/>
              </a:rPr>
              <a:t> con </a:t>
            </a:r>
            <a:r>
              <a:rPr lang="en-US" sz="1800" dirty="0" err="1">
                <a:latin typeface="Arial" panose="020B0604020202020204" pitchFamily="34" charset="0"/>
                <a:cs typeface="Arial" panose="020B0604020202020204" pitchFamily="34" charset="0"/>
              </a:rPr>
              <a:t>síndrome</a:t>
            </a:r>
            <a:r>
              <a:rPr lang="en-US" sz="1800" dirty="0">
                <a:latin typeface="Arial" panose="020B0604020202020204" pitchFamily="34" charset="0"/>
                <a:cs typeface="Arial" panose="020B0604020202020204" pitchFamily="34" charset="0"/>
              </a:rPr>
              <a:t> de Down, </a:t>
            </a:r>
            <a:r>
              <a:rPr lang="en-US" sz="1800" dirty="0" err="1">
                <a:latin typeface="Arial" panose="020B0604020202020204" pitchFamily="34" charset="0"/>
                <a:cs typeface="Arial" panose="020B0604020202020204" pitchFamily="34" charset="0"/>
              </a:rPr>
              <a:t>estudios</a:t>
            </a:r>
            <a:r>
              <a:rPr lang="en-US" sz="1800" dirty="0">
                <a:latin typeface="Arial" panose="020B0604020202020204" pitchFamily="34" charset="0"/>
                <a:cs typeface="Arial" panose="020B0604020202020204" pitchFamily="34" charset="0"/>
              </a:rPr>
              <a:t> a .</a:t>
            </a:r>
            <a:r>
              <a:rPr lang="en-US" sz="1800" dirty="0" err="1">
                <a:latin typeface="Arial" panose="020B0604020202020204" pitchFamily="34" charset="0"/>
                <a:cs typeface="Arial" panose="020B0604020202020204" pitchFamily="34" charset="0"/>
              </a:rPr>
              <a:t>través</a:t>
            </a:r>
            <a:r>
              <a:rPr lang="en-US" sz="1800" dirty="0">
                <a:latin typeface="Arial" panose="020B0604020202020204" pitchFamily="34" charset="0"/>
                <a:cs typeface="Arial" panose="020B0604020202020204" pitchFamily="34" charset="0"/>
              </a:rPr>
              <a:t> de una </a:t>
            </a:r>
            <a:r>
              <a:rPr lang="en-US" sz="1800" dirty="0" err="1">
                <a:latin typeface="Arial" panose="020B0604020202020204" pitchFamily="34" charset="0"/>
                <a:cs typeface="Arial" panose="020B0604020202020204" pitchFamily="34" charset="0"/>
              </a:rPr>
              <a:t>resonancia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magnética</a:t>
            </a:r>
            <a:r>
              <a:rPr lang="en-US" sz="1800" dirty="0">
                <a:latin typeface="Arial" panose="020B0604020202020204" pitchFamily="34" charset="0"/>
                <a:cs typeface="Arial" panose="020B0604020202020204" pitchFamily="34" charset="0"/>
              </a:rPr>
              <a:t> cerebral y </a:t>
            </a:r>
            <a:r>
              <a:rPr lang="en-US" sz="1800" dirty="0" err="1">
                <a:latin typeface="Arial" panose="020B0604020202020204" pitchFamily="34" charset="0"/>
                <a:cs typeface="Arial" panose="020B0604020202020204" pitchFamily="34" charset="0"/>
              </a:rPr>
              <a:t>evaluación</a:t>
            </a:r>
            <a:r>
              <a:rPr lang="en-US" sz="1800" dirty="0">
                <a:latin typeface="Arial" panose="020B0604020202020204" pitchFamily="34" charset="0"/>
                <a:cs typeface="Arial" panose="020B0604020202020204" pitchFamily="34" charset="0"/>
              </a:rPr>
              <a:t> del </a:t>
            </a:r>
            <a:r>
              <a:rPr lang="en-US" sz="1800" dirty="0" err="1">
                <a:latin typeface="Arial" panose="020B0604020202020204" pitchFamily="34" charset="0"/>
                <a:cs typeface="Arial" panose="020B0604020202020204" pitchFamily="34" charset="0"/>
              </a:rPr>
              <a:t>comportamiento</a:t>
            </a:r>
            <a:r>
              <a:rPr lang="en-US" sz="1800" dirty="0">
                <a:latin typeface="Arial" panose="020B0604020202020204" pitchFamily="34" charset="0"/>
                <a:cs typeface="Arial" panose="020B0604020202020204" pitchFamily="34" charset="0"/>
              </a:rPr>
              <a:t>/</a:t>
            </a:r>
            <a:r>
              <a:rPr lang="en-US" sz="1800" dirty="0" err="1">
                <a:latin typeface="Arial" panose="020B0604020202020204" pitchFamily="34" charset="0"/>
                <a:cs typeface="Arial" panose="020B0604020202020204" pitchFamily="34" charset="0"/>
              </a:rPr>
              <a:t>desarrollo</a:t>
            </a:r>
            <a:r>
              <a:rPr lang="en-US" sz="1800" dirty="0">
                <a:latin typeface="Arial" panose="020B0604020202020204" pitchFamily="34" charset="0"/>
                <a:cs typeface="Arial" panose="020B0604020202020204" pitchFamily="34" charset="0"/>
              </a:rPr>
              <a:t>.</a:t>
            </a:r>
          </a:p>
          <a:p>
            <a:r>
              <a:rPr lang="en-US" sz="1800" dirty="0" err="1">
                <a:latin typeface="Arial" panose="020B0604020202020204" pitchFamily="34" charset="0"/>
                <a:cs typeface="Arial" panose="020B0604020202020204" pitchFamily="34" charset="0"/>
              </a:rPr>
              <a:t>Patrones</a:t>
            </a:r>
            <a:r>
              <a:rPr lang="en-US" sz="1800" dirty="0">
                <a:latin typeface="Arial" panose="020B0604020202020204" pitchFamily="34" charset="0"/>
                <a:cs typeface="Arial" panose="020B0604020202020204" pitchFamily="34" charset="0"/>
              </a:rPr>
              <a:t> de </a:t>
            </a:r>
            <a:r>
              <a:rPr lang="en-US" sz="1800" dirty="0" err="1">
                <a:latin typeface="Arial" panose="020B0604020202020204" pitchFamily="34" charset="0"/>
                <a:cs typeface="Arial" panose="020B0604020202020204" pitchFamily="34" charset="0"/>
              </a:rPr>
              <a:t>comportamiento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incapacidades</a:t>
            </a:r>
            <a:r>
              <a:rPr lang="en-US" sz="1800" dirty="0">
                <a:latin typeface="Arial" panose="020B0604020202020204" pitchFamily="34" charset="0"/>
                <a:cs typeface="Arial" panose="020B0604020202020204" pitchFamily="34" charset="0"/>
              </a:rPr>
              <a:t> del Desarrollo </a:t>
            </a:r>
            <a:r>
              <a:rPr lang="en-US" sz="1800" dirty="0" err="1">
                <a:latin typeface="Arial" panose="020B0604020202020204" pitchFamily="34" charset="0"/>
                <a:cs typeface="Arial" panose="020B0604020202020204" pitchFamily="34" charset="0"/>
              </a:rPr>
              <a:t>en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Condiciones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Genéticas</a:t>
            </a:r>
            <a:r>
              <a:rPr lang="en-US" sz="1800" dirty="0">
                <a:latin typeface="Arial" panose="020B0604020202020204" pitchFamily="34" charset="0"/>
                <a:cs typeface="Arial" panose="020B0604020202020204" pitchFamily="34" charset="0"/>
              </a:rPr>
              <a:t>: El studio </a:t>
            </a:r>
            <a:r>
              <a:rPr lang="en-US" sz="1800" dirty="0" err="1">
                <a:latin typeface="Arial" panose="020B0604020202020204" pitchFamily="34" charset="0"/>
                <a:cs typeface="Arial" panose="020B0604020202020204" pitchFamily="34" charset="0"/>
              </a:rPr>
              <a:t>en</a:t>
            </a:r>
            <a:r>
              <a:rPr lang="en-US" sz="1800" dirty="0">
                <a:latin typeface="Arial" panose="020B0604020202020204" pitchFamily="34" charset="0"/>
                <a:cs typeface="Arial" panose="020B0604020202020204" pitchFamily="34" charset="0"/>
              </a:rPr>
              <a:t> la red </a:t>
            </a:r>
            <a:r>
              <a:rPr lang="en-US" sz="1800" dirty="0" err="1">
                <a:latin typeface="Arial" panose="020B0604020202020204" pitchFamily="34" charset="0"/>
                <a:cs typeface="Arial" panose="020B0604020202020204" pitchFamily="34" charset="0"/>
              </a:rPr>
              <a:t>esta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explorando</a:t>
            </a:r>
            <a:r>
              <a:rPr lang="en-US" sz="1800" dirty="0">
                <a:latin typeface="Arial" panose="020B0604020202020204" pitchFamily="34" charset="0"/>
                <a:cs typeface="Arial" panose="020B0604020202020204" pitchFamily="34" charset="0"/>
              </a:rPr>
              <a:t> los </a:t>
            </a:r>
            <a:r>
              <a:rPr lang="en-US" sz="1800" dirty="0" err="1">
                <a:latin typeface="Arial" panose="020B0604020202020204" pitchFamily="34" charset="0"/>
                <a:cs typeface="Arial" panose="020B0604020202020204" pitchFamily="34" charset="0"/>
              </a:rPr>
              <a:t>tipos</a:t>
            </a:r>
            <a:r>
              <a:rPr lang="en-US" sz="1800" dirty="0">
                <a:latin typeface="Arial" panose="020B0604020202020204" pitchFamily="34" charset="0"/>
                <a:cs typeface="Arial" panose="020B0604020202020204" pitchFamily="34" charset="0"/>
              </a:rPr>
              <a:t> de </a:t>
            </a:r>
            <a:r>
              <a:rPr lang="en-US" sz="1800" dirty="0" err="1">
                <a:latin typeface="Arial" panose="020B0604020202020204" pitchFamily="34" charset="0"/>
                <a:cs typeface="Arial" panose="020B0604020202020204" pitchFamily="34" charset="0"/>
              </a:rPr>
              <a:t>comportamiento</a:t>
            </a:r>
            <a:r>
              <a:rPr lang="en-US" sz="1800" dirty="0">
                <a:latin typeface="Arial" panose="020B0604020202020204" pitchFamily="34" charset="0"/>
                <a:cs typeface="Arial" panose="020B0604020202020204" pitchFamily="34" charset="0"/>
              </a:rPr>
              <a:t> que los </a:t>
            </a:r>
            <a:r>
              <a:rPr lang="en-US" sz="1800" dirty="0" err="1">
                <a:latin typeface="Arial" panose="020B0604020202020204" pitchFamily="34" charset="0"/>
                <a:cs typeface="Arial" panose="020B0604020202020204" pitchFamily="34" charset="0"/>
              </a:rPr>
              <a:t>niños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muestran</a:t>
            </a:r>
            <a:r>
              <a:rPr lang="en-US" sz="1800" dirty="0">
                <a:latin typeface="Arial" panose="020B0604020202020204" pitchFamily="34" charset="0"/>
                <a:cs typeface="Arial" panose="020B0604020202020204" pitchFamily="34" charset="0"/>
              </a:rPr>
              <a:t> a lo largo del </a:t>
            </a:r>
            <a:r>
              <a:rPr lang="en-US" sz="1800" dirty="0" err="1">
                <a:latin typeface="Arial" panose="020B0604020202020204" pitchFamily="34" charset="0"/>
                <a:cs typeface="Arial" panose="020B0604020202020204" pitchFamily="34" charset="0"/>
              </a:rPr>
              <a:t>dia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en</a:t>
            </a:r>
            <a:r>
              <a:rPr lang="en-US" sz="1800" dirty="0">
                <a:latin typeface="Arial" panose="020B0604020202020204" pitchFamily="34" charset="0"/>
                <a:cs typeface="Arial" panose="020B0604020202020204" pitchFamily="34" charset="0"/>
              </a:rPr>
              <a:t> la casa, </a:t>
            </a:r>
            <a:r>
              <a:rPr lang="en-US" sz="1800" dirty="0" err="1">
                <a:latin typeface="Arial" panose="020B0604020202020204" pitchFamily="34" charset="0"/>
                <a:cs typeface="Arial" panose="020B0604020202020204" pitchFamily="34" charset="0"/>
              </a:rPr>
              <a:t>escuela</a:t>
            </a:r>
            <a:r>
              <a:rPr lang="en-US" sz="1800" dirty="0">
                <a:latin typeface="Arial" panose="020B0604020202020204" pitchFamily="34" charset="0"/>
                <a:cs typeface="Arial" panose="020B0604020202020204" pitchFamily="34" charset="0"/>
              </a:rPr>
              <a:t> y la </a:t>
            </a:r>
            <a:r>
              <a:rPr lang="en-US" sz="1800" dirty="0" err="1">
                <a:latin typeface="Arial" panose="020B0604020202020204" pitchFamily="34" charset="0"/>
                <a:cs typeface="Arial" panose="020B0604020202020204" pitchFamily="34" charset="0"/>
              </a:rPr>
              <a:t>comunidad</a:t>
            </a:r>
            <a:r>
              <a:rPr lang="en-US" sz="1800" dirty="0">
                <a:latin typeface="Arial" panose="020B0604020202020204" pitchFamily="34" charset="0"/>
                <a:cs typeface="Arial" panose="020B0604020202020204" pitchFamily="34" charset="0"/>
              </a:rPr>
              <a:t>. Uno de los </a:t>
            </a:r>
            <a:r>
              <a:rPr lang="en-US" sz="1800" dirty="0" err="1">
                <a:latin typeface="Arial" panose="020B0604020202020204" pitchFamily="34" charset="0"/>
                <a:cs typeface="Arial" panose="020B0604020202020204" pitchFamily="34" charset="0"/>
              </a:rPr>
              <a:t>objetivos</a:t>
            </a:r>
            <a:r>
              <a:rPr lang="en-US" sz="1800" dirty="0">
                <a:latin typeface="Arial" panose="020B0604020202020204" pitchFamily="34" charset="0"/>
                <a:cs typeface="Arial" panose="020B0604020202020204" pitchFamily="34" charset="0"/>
              </a:rPr>
              <a:t> del </a:t>
            </a:r>
            <a:r>
              <a:rPr lang="en-US" sz="1800" dirty="0" err="1">
                <a:latin typeface="Arial" panose="020B0604020202020204" pitchFamily="34" charset="0"/>
                <a:cs typeface="Arial" panose="020B0604020202020204" pitchFamily="34" charset="0"/>
              </a:rPr>
              <a:t>estudio</a:t>
            </a:r>
            <a:r>
              <a:rPr lang="en-US" sz="1800" dirty="0">
                <a:latin typeface="Arial" panose="020B0604020202020204" pitchFamily="34" charset="0"/>
                <a:cs typeface="Arial" panose="020B0604020202020204" pitchFamily="34" charset="0"/>
              </a:rPr>
              <a:t> es </a:t>
            </a:r>
            <a:r>
              <a:rPr lang="en-US" sz="1800" dirty="0" err="1">
                <a:latin typeface="Arial" panose="020B0604020202020204" pitchFamily="34" charset="0"/>
                <a:cs typeface="Arial" panose="020B0604020202020204" pitchFamily="34" charset="0"/>
              </a:rPr>
              <a:t>crear</a:t>
            </a:r>
            <a:r>
              <a:rPr lang="en-US" sz="1800" dirty="0">
                <a:latin typeface="Arial" panose="020B0604020202020204" pitchFamily="34" charset="0"/>
                <a:cs typeface="Arial" panose="020B0604020202020204" pitchFamily="34" charset="0"/>
              </a:rPr>
              <a:t> una </a:t>
            </a:r>
            <a:r>
              <a:rPr lang="en-US" sz="1800" dirty="0" err="1">
                <a:latin typeface="Arial" panose="020B0604020202020204" pitchFamily="34" charset="0"/>
                <a:cs typeface="Arial" panose="020B0604020202020204" pitchFamily="34" charset="0"/>
              </a:rPr>
              <a:t>nueva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herramienta</a:t>
            </a:r>
            <a:r>
              <a:rPr lang="en-US" sz="1800" dirty="0">
                <a:latin typeface="Arial" panose="020B0604020202020204" pitchFamily="34" charset="0"/>
                <a:cs typeface="Arial" panose="020B0604020202020204" pitchFamily="34" charset="0"/>
              </a:rPr>
              <a:t> que se </a:t>
            </a:r>
            <a:r>
              <a:rPr lang="en-US" sz="1800" dirty="0" err="1">
                <a:latin typeface="Arial" panose="020B0604020202020204" pitchFamily="34" charset="0"/>
                <a:cs typeface="Arial" panose="020B0604020202020204" pitchFamily="34" charset="0"/>
              </a:rPr>
              <a:t>puede</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usar</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estudios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futuros</a:t>
            </a:r>
            <a:r>
              <a:rPr lang="en-US" sz="1800" dirty="0">
                <a:latin typeface="Arial" panose="020B0604020202020204" pitchFamily="34" charset="0"/>
                <a:cs typeface="Arial" panose="020B0604020202020204" pitchFamily="34" charset="0"/>
              </a:rPr>
              <a:t> para </a:t>
            </a:r>
            <a:r>
              <a:rPr lang="en-US" sz="1800" dirty="0" err="1">
                <a:latin typeface="Arial" panose="020B0604020202020204" pitchFamily="34" charset="0"/>
                <a:cs typeface="Arial" panose="020B0604020202020204" pitchFamily="34" charset="0"/>
              </a:rPr>
              <a:t>medir</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mejor</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si</a:t>
            </a:r>
            <a:r>
              <a:rPr lang="en-US" sz="1800" dirty="0">
                <a:latin typeface="Arial" panose="020B0604020202020204" pitchFamily="34" charset="0"/>
                <a:cs typeface="Arial" panose="020B0604020202020204" pitchFamily="34" charset="0"/>
              </a:rPr>
              <a:t> el </a:t>
            </a:r>
            <a:r>
              <a:rPr lang="en-US" sz="1800" dirty="0" err="1">
                <a:latin typeface="Arial" panose="020B0604020202020204" pitchFamily="34" charset="0"/>
                <a:cs typeface="Arial" panose="020B0604020202020204" pitchFamily="34" charset="0"/>
              </a:rPr>
              <a:t>tratamiento</a:t>
            </a:r>
            <a:r>
              <a:rPr lang="en-US" sz="1800" dirty="0">
                <a:latin typeface="Arial" panose="020B0604020202020204" pitchFamily="34" charset="0"/>
                <a:cs typeface="Arial" panose="020B0604020202020204" pitchFamily="34" charset="0"/>
              </a:rPr>
              <a:t> es </a:t>
            </a:r>
            <a:r>
              <a:rPr lang="en-US" sz="1800" dirty="0" err="1">
                <a:latin typeface="Arial" panose="020B0604020202020204" pitchFamily="34" charset="0"/>
                <a:cs typeface="Arial" panose="020B0604020202020204" pitchFamily="34" charset="0"/>
              </a:rPr>
              <a:t>efectivo</a:t>
            </a:r>
            <a:r>
              <a:rPr lang="en-US" sz="1800" dirty="0">
                <a:latin typeface="Arial" panose="020B0604020202020204" pitchFamily="34" charset="0"/>
                <a:cs typeface="Arial" panose="020B0604020202020204" pitchFamily="34" charset="0"/>
              </a:rPr>
              <a:t> para </a:t>
            </a:r>
            <a:r>
              <a:rPr lang="en-US" sz="1800" dirty="0" err="1">
                <a:latin typeface="Arial" panose="020B0604020202020204" pitchFamily="34" charset="0"/>
                <a:cs typeface="Arial" panose="020B0604020202020204" pitchFamily="34" charset="0"/>
              </a:rPr>
              <a:t>niños</a:t>
            </a:r>
            <a:r>
              <a:rPr lang="en-US" sz="1800" dirty="0">
                <a:latin typeface="Arial" panose="020B0604020202020204" pitchFamily="34" charset="0"/>
                <a:cs typeface="Arial" panose="020B0604020202020204" pitchFamily="34" charset="0"/>
              </a:rPr>
              <a:t> con </a:t>
            </a:r>
            <a:r>
              <a:rPr lang="en-US" sz="1800" dirty="0" err="1">
                <a:latin typeface="Arial" panose="020B0604020202020204" pitchFamily="34" charset="0"/>
                <a:cs typeface="Arial" panose="020B0604020202020204" pitchFamily="34" charset="0"/>
              </a:rPr>
              <a:t>enfermedades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genéticas</a:t>
            </a:r>
            <a:r>
              <a:rPr lang="en-US" sz="1800" dirty="0">
                <a:latin typeface="Arial" panose="020B0604020202020204" pitchFamily="34" charset="0"/>
                <a:cs typeface="Arial" panose="020B0604020202020204" pitchFamily="34" charset="0"/>
              </a:rPr>
              <a:t> y de </a:t>
            </a:r>
            <a:r>
              <a:rPr lang="en-US" sz="1800" dirty="0" err="1">
                <a:latin typeface="Arial" panose="020B0604020202020204" pitchFamily="34" charset="0"/>
                <a:cs typeface="Arial" panose="020B0604020202020204" pitchFamily="34" charset="0"/>
              </a:rPr>
              <a:t>desarrollo</a:t>
            </a:r>
            <a:r>
              <a:rPr lang="en-US" sz="1800" dirty="0">
                <a:latin typeface="Arial" panose="020B0604020202020204" pitchFamily="34" charset="0"/>
                <a:cs typeface="Arial" panose="020B0604020202020204" pitchFamily="34" charset="0"/>
              </a:rPr>
              <a:t>.</a:t>
            </a:r>
          </a:p>
          <a:p>
            <a:r>
              <a:rPr lang="en-US" sz="1800" dirty="0">
                <a:latin typeface="Arial" panose="020B0604020202020204" pitchFamily="34" charset="0"/>
                <a:cs typeface="Arial" panose="020B0604020202020204" pitchFamily="34" charset="0"/>
              </a:rPr>
              <a:t>La </a:t>
            </a:r>
            <a:r>
              <a:rPr lang="en-US" sz="1800" dirty="0" err="1">
                <a:latin typeface="Arial" panose="020B0604020202020204" pitchFamily="34" charset="0"/>
                <a:cs typeface="Arial" panose="020B0604020202020204" pitchFamily="34" charset="0"/>
              </a:rPr>
              <a:t>relacion</a:t>
            </a:r>
            <a:r>
              <a:rPr lang="en-US" sz="1800" dirty="0">
                <a:latin typeface="Arial" panose="020B0604020202020204" pitchFamily="34" charset="0"/>
                <a:cs typeface="Arial" panose="020B0604020202020204" pitchFamily="34" charset="0"/>
              </a:rPr>
              <a:t> entre </a:t>
            </a:r>
            <a:r>
              <a:rPr lang="en-US" sz="1800" dirty="0" err="1">
                <a:latin typeface="Arial" panose="020B0604020202020204" pitchFamily="34" charset="0"/>
                <a:cs typeface="Arial" panose="020B0604020202020204" pitchFamily="34" charset="0"/>
              </a:rPr>
              <a:t>Ansiedad</a:t>
            </a:r>
            <a:r>
              <a:rPr lang="en-US" sz="1800" dirty="0">
                <a:latin typeface="Arial" panose="020B0604020202020204" pitchFamily="34" charset="0"/>
                <a:cs typeface="Arial" panose="020B0604020202020204" pitchFamily="34" charset="0"/>
              </a:rPr>
              <a:t> y el </a:t>
            </a:r>
            <a:r>
              <a:rPr lang="en-US" sz="1800" dirty="0" err="1">
                <a:latin typeface="Arial" panose="020B0604020202020204" pitchFamily="34" charset="0"/>
                <a:cs typeface="Arial" panose="020B0604020202020204" pitchFamily="34" charset="0"/>
              </a:rPr>
              <a:t>Comportamiento</a:t>
            </a:r>
            <a:r>
              <a:rPr lang="en-US" sz="1800" dirty="0">
                <a:latin typeface="Arial" panose="020B0604020202020204" pitchFamily="34" charset="0"/>
                <a:cs typeface="Arial" panose="020B0604020202020204" pitchFamily="34" charset="0"/>
              </a:rPr>
              <a:t> Repetitive y </a:t>
            </a:r>
            <a:r>
              <a:rPr lang="en-US" sz="1800" dirty="0" err="1">
                <a:latin typeface="Arial" panose="020B0604020202020204" pitchFamily="34" charset="0"/>
                <a:cs typeface="Arial" panose="020B0604020202020204" pitchFamily="34" charset="0"/>
              </a:rPr>
              <a:t>Restringido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en</a:t>
            </a:r>
            <a:r>
              <a:rPr lang="en-US" sz="1800" dirty="0">
                <a:latin typeface="Arial" panose="020B0604020202020204" pitchFamily="34" charset="0"/>
                <a:cs typeface="Arial" panose="020B0604020202020204" pitchFamily="34" charset="0"/>
              </a:rPr>
              <a:t> Adolescents con  </a:t>
            </a:r>
            <a:r>
              <a:rPr lang="en-US" sz="1800" dirty="0" err="1">
                <a:latin typeface="Arial" panose="020B0604020202020204" pitchFamily="34" charset="0"/>
                <a:cs typeface="Arial" panose="020B0604020202020204" pitchFamily="34" charset="0"/>
              </a:rPr>
              <a:t>Síndrome</a:t>
            </a:r>
            <a:r>
              <a:rPr lang="en-US" sz="1800" dirty="0">
                <a:latin typeface="Arial" panose="020B0604020202020204" pitchFamily="34" charset="0"/>
                <a:cs typeface="Arial" panose="020B0604020202020204" pitchFamily="34" charset="0"/>
              </a:rPr>
              <a:t> de Down: </a:t>
            </a:r>
            <a:r>
              <a:rPr lang="en-US" sz="1800" dirty="0" err="1">
                <a:latin typeface="Arial" panose="020B0604020202020204" pitchFamily="34" charset="0"/>
                <a:cs typeface="Arial" panose="020B0604020202020204" pitchFamily="34" charset="0"/>
              </a:rPr>
              <a:t>Estudia</a:t>
            </a:r>
            <a:r>
              <a:rPr lang="en-US" sz="1800" dirty="0">
                <a:latin typeface="Arial" panose="020B0604020202020204" pitchFamily="34" charset="0"/>
                <a:cs typeface="Arial" panose="020B0604020202020204" pitchFamily="34" charset="0"/>
              </a:rPr>
              <a:t> la </a:t>
            </a:r>
            <a:r>
              <a:rPr lang="en-US" sz="1800" dirty="0" err="1">
                <a:latin typeface="Arial" panose="020B0604020202020204" pitchFamily="34" charset="0"/>
                <a:cs typeface="Arial" panose="020B0604020202020204" pitchFamily="34" charset="0"/>
              </a:rPr>
              <a:t>relacion</a:t>
            </a:r>
            <a:r>
              <a:rPr lang="en-US" sz="1800" dirty="0">
                <a:latin typeface="Arial" panose="020B0604020202020204" pitchFamily="34" charset="0"/>
                <a:cs typeface="Arial" panose="020B0604020202020204" pitchFamily="34" charset="0"/>
              </a:rPr>
              <a:t> entre el </a:t>
            </a:r>
            <a:r>
              <a:rPr lang="en-US" sz="1800" dirty="0" err="1">
                <a:latin typeface="Arial" panose="020B0604020202020204" pitchFamily="34" charset="0"/>
                <a:cs typeface="Arial" panose="020B0604020202020204" pitchFamily="34" charset="0"/>
              </a:rPr>
              <a:t>comportamiento</a:t>
            </a:r>
            <a:r>
              <a:rPr lang="en-US" sz="1800" dirty="0">
                <a:latin typeface="Arial" panose="020B0604020202020204" pitchFamily="34" charset="0"/>
                <a:cs typeface="Arial" panose="020B0604020202020204" pitchFamily="34" charset="0"/>
              </a:rPr>
              <a:t> y la </a:t>
            </a:r>
            <a:r>
              <a:rPr lang="en-US" sz="1800" dirty="0" err="1">
                <a:latin typeface="Arial" panose="020B0604020202020204" pitchFamily="34" charset="0"/>
                <a:cs typeface="Arial" panose="020B0604020202020204" pitchFamily="34" charset="0"/>
              </a:rPr>
              <a:t>salud</a:t>
            </a:r>
            <a:r>
              <a:rPr lang="en-US" sz="1800" dirty="0">
                <a:latin typeface="Arial" panose="020B0604020202020204" pitchFamily="34" charset="0"/>
                <a:cs typeface="Arial" panose="020B0604020202020204" pitchFamily="34" charset="0"/>
              </a:rPr>
              <a:t> mental </a:t>
            </a:r>
            <a:r>
              <a:rPr lang="en-US" sz="1800" dirty="0" err="1">
                <a:latin typeface="Arial" panose="020B0604020202020204" pitchFamily="34" charset="0"/>
                <a:cs typeface="Arial" panose="020B0604020202020204" pitchFamily="34" charset="0"/>
              </a:rPr>
              <a:t>en</a:t>
            </a:r>
            <a:r>
              <a:rPr lang="en-US" sz="1800" dirty="0">
                <a:latin typeface="Arial" panose="020B0604020202020204" pitchFamily="34" charset="0"/>
                <a:cs typeface="Arial" panose="020B0604020202020204" pitchFamily="34" charset="0"/>
              </a:rPr>
              <a:t> los </a:t>
            </a:r>
            <a:r>
              <a:rPr lang="en-US" sz="1800" dirty="0" err="1">
                <a:latin typeface="Arial" panose="020B0604020202020204" pitchFamily="34" charset="0"/>
                <a:cs typeface="Arial" panose="020B0604020202020204" pitchFamily="34" charset="0"/>
              </a:rPr>
              <a:t>niños</a:t>
            </a:r>
            <a:r>
              <a:rPr lang="en-US" sz="1800" dirty="0">
                <a:latin typeface="Arial" panose="020B0604020202020204" pitchFamily="34" charset="0"/>
                <a:cs typeface="Arial" panose="020B0604020202020204" pitchFamily="34" charset="0"/>
              </a:rPr>
              <a:t> con syndrome de Down.</a:t>
            </a:r>
          </a:p>
          <a:p>
            <a:r>
              <a:rPr lang="en-US" sz="1800" i="1" dirty="0">
                <a:latin typeface="Arial" panose="020B0604020202020204" pitchFamily="34" charset="0"/>
                <a:cs typeface="Arial" panose="020B0604020202020204" pitchFamily="34" charset="0"/>
              </a:rPr>
              <a:t>Stay tuned: </a:t>
            </a:r>
            <a:r>
              <a:rPr lang="en-US" sz="1800" i="1" dirty="0" err="1">
                <a:latin typeface="Arial" panose="020B0604020202020204" pitchFamily="34" charset="0"/>
                <a:cs typeface="Arial" panose="020B0604020202020204" pitchFamily="34" charset="0"/>
              </a:rPr>
              <a:t>LuMind</a:t>
            </a:r>
            <a:r>
              <a:rPr lang="en-US" sz="1800" i="1" dirty="0">
                <a:latin typeface="Arial" panose="020B0604020202020204" pitchFamily="34" charset="0"/>
                <a:cs typeface="Arial" panose="020B0604020202020204" pitchFamily="34" charset="0"/>
              </a:rPr>
              <a:t> RDS has recently launched a Down syndrome Clinical Trial Consortium Planning effort.</a:t>
            </a:r>
          </a:p>
        </p:txBody>
      </p:sp>
      <p:sp>
        <p:nvSpPr>
          <p:cNvPr id="4" name="Rectangle 3">
            <a:extLst>
              <a:ext uri="{FF2B5EF4-FFF2-40B4-BE49-F238E27FC236}">
                <a16:creationId xmlns:a16="http://schemas.microsoft.com/office/drawing/2014/main" id="{E63F8A5A-0CB5-2C41-817F-5E4F12600A82}"/>
              </a:ext>
            </a:extLst>
          </p:cNvPr>
          <p:cNvSpPr/>
          <p:nvPr/>
        </p:nvSpPr>
        <p:spPr>
          <a:xfrm flipV="1">
            <a:off x="0" y="6967493"/>
            <a:ext cx="9144000"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7401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05BEA1A0-FF74-574B-84AA-82FCA85AB418}"/>
              </a:ext>
            </a:extLst>
          </p:cNvPr>
          <p:cNvSpPr>
            <a:spLocks noGrp="1"/>
          </p:cNvSpPr>
          <p:nvPr>
            <p:ph type="title"/>
          </p:nvPr>
        </p:nvSpPr>
        <p:spPr>
          <a:xfrm>
            <a:off x="0" y="16221"/>
            <a:ext cx="9144000" cy="1143000"/>
          </a:xfrm>
        </p:spPr>
        <p:txBody>
          <a:bodyPr>
            <a:normAutofit fontScale="90000"/>
          </a:bodyPr>
          <a:lstStyle/>
          <a:p>
            <a:pPr>
              <a:buClr>
                <a:schemeClr val="tx1"/>
              </a:buClr>
            </a:pPr>
            <a:r>
              <a:rPr lang="en-US" sz="4000" dirty="0">
                <a:latin typeface="Arial" panose="020B0604020202020204" pitchFamily="34" charset="0"/>
                <a:cs typeface="Arial" panose="020B0604020202020204" pitchFamily="34" charset="0"/>
              </a:rPr>
              <a:t>“es un </a:t>
            </a:r>
            <a:r>
              <a:rPr lang="en-US" sz="4000" dirty="0" err="1">
                <a:latin typeface="Arial" panose="020B0604020202020204" pitchFamily="34" charset="0"/>
                <a:cs typeface="Arial" panose="020B0604020202020204" pitchFamily="34" charset="0"/>
              </a:rPr>
              <a:t>mundo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salvaje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incluso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investigaciones</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básicas</a:t>
            </a:r>
            <a:r>
              <a:rPr lang="en-US" sz="4000" dirty="0">
                <a:latin typeface="Arial" panose="020B0604020202020204" pitchFamily="34" charset="0"/>
                <a:cs typeface="Arial" panose="020B0604020202020204" pitchFamily="34" charset="0"/>
              </a:rPr>
              <a:t> y </a:t>
            </a:r>
            <a:r>
              <a:rPr lang="en-US" sz="4000" dirty="0" err="1">
                <a:latin typeface="Arial" panose="020B0604020202020204" pitchFamily="34" charset="0"/>
                <a:cs typeface="Arial" panose="020B0604020202020204" pitchFamily="34" charset="0"/>
              </a:rPr>
              <a:t>ensayos</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clínicos</a:t>
            </a:r>
            <a:r>
              <a:rPr lang="en-US" sz="4000" dirty="0">
                <a:latin typeface="Arial" panose="020B0604020202020204" pitchFamily="34" charset="0"/>
                <a:cs typeface="Arial" panose="020B0604020202020204" pitchFamily="34" charset="0"/>
              </a:rPr>
              <a:t>.</a:t>
            </a:r>
          </a:p>
        </p:txBody>
      </p:sp>
      <p:sp>
        <p:nvSpPr>
          <p:cNvPr id="4" name="Content Placeholder 1">
            <a:extLst>
              <a:ext uri="{FF2B5EF4-FFF2-40B4-BE49-F238E27FC236}">
                <a16:creationId xmlns:a16="http://schemas.microsoft.com/office/drawing/2014/main" id="{311C4A3A-5C2D-3A4C-89EA-6A1F8EC7E23F}"/>
              </a:ext>
            </a:extLst>
          </p:cNvPr>
          <p:cNvSpPr txBox="1">
            <a:spLocks/>
          </p:cNvSpPr>
          <p:nvPr/>
        </p:nvSpPr>
        <p:spPr>
          <a:xfrm>
            <a:off x="421723" y="1497263"/>
            <a:ext cx="3960812" cy="496317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tx1"/>
              </a:buClr>
              <a:buFont typeface="Arial" charset="0"/>
              <a:buChar char="•"/>
            </a:pPr>
            <a:r>
              <a:rPr lang="en-US" sz="2800" dirty="0" err="1">
                <a:latin typeface="Arial" panose="020B0604020202020204" pitchFamily="34" charset="0"/>
                <a:cs typeface="Arial" panose="020B0604020202020204" pitchFamily="34" charset="0"/>
              </a:rPr>
              <a:t>Considere</a:t>
            </a:r>
            <a:r>
              <a:rPr lang="en-US" sz="2800" dirty="0">
                <a:latin typeface="Arial" panose="020B0604020202020204" pitchFamily="34" charset="0"/>
                <a:cs typeface="Arial" panose="020B0604020202020204" pitchFamily="34" charset="0"/>
              </a:rPr>
              <a:t> el </a:t>
            </a:r>
            <a:r>
              <a:rPr lang="en-US" sz="2800" dirty="0" err="1">
                <a:latin typeface="Arial" panose="020B0604020202020204" pitchFamily="34" charset="0"/>
                <a:cs typeface="Arial" panose="020B0604020202020204" pitchFamily="34" charset="0"/>
              </a:rPr>
              <a:t>riezgo</a:t>
            </a:r>
            <a:r>
              <a:rPr lang="en-US" sz="2800" dirty="0">
                <a:latin typeface="Arial" panose="020B0604020202020204" pitchFamily="34" charset="0"/>
                <a:cs typeface="Arial" panose="020B0604020202020204" pitchFamily="34" charset="0"/>
              </a:rPr>
              <a:t> y los </a:t>
            </a:r>
            <a:r>
              <a:rPr lang="en-US" sz="2800" dirty="0" err="1">
                <a:latin typeface="Arial" panose="020B0604020202020204" pitchFamily="34" charset="0"/>
                <a:cs typeface="Arial" panose="020B0604020202020204" pitchFamily="34" charset="0"/>
              </a:rPr>
              <a:t>beneficios</a:t>
            </a:r>
            <a:r>
              <a:rPr lang="en-US" sz="2800" dirty="0">
                <a:latin typeface="Arial" panose="020B0604020202020204" pitchFamily="34" charset="0"/>
                <a:cs typeface="Arial" panose="020B0604020202020204" pitchFamily="34" charset="0"/>
              </a:rPr>
              <a:t> de </a:t>
            </a:r>
            <a:r>
              <a:rPr lang="en-US" sz="2800" dirty="0" err="1">
                <a:latin typeface="Arial" panose="020B0604020202020204" pitchFamily="34" charset="0"/>
                <a:cs typeface="Arial" panose="020B0604020202020204" pitchFamily="34" charset="0"/>
              </a:rPr>
              <a:t>este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estudio</a:t>
            </a:r>
            <a:r>
              <a:rPr lang="en-US" sz="2800" dirty="0">
                <a:latin typeface="Arial" panose="020B0604020202020204" pitchFamily="34" charset="0"/>
                <a:cs typeface="Arial" panose="020B0604020202020204" pitchFamily="34" charset="0"/>
              </a:rPr>
              <a:t>.</a:t>
            </a:r>
          </a:p>
          <a:p>
            <a:pPr>
              <a:buClr>
                <a:schemeClr val="tx1"/>
              </a:buClr>
              <a:buFont typeface="Arial" charset="0"/>
              <a:buChar char="•"/>
            </a:pPr>
            <a:r>
              <a:rPr lang="en-US" sz="2800" dirty="0">
                <a:latin typeface="Arial" panose="020B0604020202020204" pitchFamily="34" charset="0"/>
                <a:cs typeface="Arial" panose="020B0604020202020204" pitchFamily="34" charset="0"/>
              </a:rPr>
              <a:t>El </a:t>
            </a:r>
            <a:r>
              <a:rPr lang="en-US" sz="2800" dirty="0" err="1">
                <a:latin typeface="Arial" panose="020B0604020202020204" pitchFamily="34" charset="0"/>
                <a:cs typeface="Arial" panose="020B0604020202020204" pitchFamily="34" charset="0"/>
              </a:rPr>
              <a:t>aspecto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más</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importante</a:t>
            </a:r>
            <a:r>
              <a:rPr lang="en-US" sz="2800" dirty="0">
                <a:latin typeface="Arial" panose="020B0604020202020204" pitchFamily="34" charset="0"/>
                <a:cs typeface="Arial" panose="020B0604020202020204" pitchFamily="34" charset="0"/>
              </a:rPr>
              <a:t> es el </a:t>
            </a:r>
            <a:r>
              <a:rPr lang="en-US" sz="2800" dirty="0" err="1">
                <a:latin typeface="Arial" panose="020B0604020202020204" pitchFamily="34" charset="0"/>
                <a:cs typeface="Arial" panose="020B0604020202020204" pitchFamily="34" charset="0"/>
              </a:rPr>
              <a:t>bienestar</a:t>
            </a:r>
            <a:r>
              <a:rPr lang="en-US" sz="2800" dirty="0">
                <a:latin typeface="Arial" panose="020B0604020202020204" pitchFamily="34" charset="0"/>
                <a:cs typeface="Arial" panose="020B0604020202020204" pitchFamily="34" charset="0"/>
              </a:rPr>
              <a:t> de sus </a:t>
            </a:r>
            <a:r>
              <a:rPr lang="en-US" sz="2800" dirty="0" err="1">
                <a:latin typeface="Arial" panose="020B0604020202020204" pitchFamily="34" charset="0"/>
                <a:cs typeface="Arial" panose="020B0604020202020204" pitchFamily="34" charset="0"/>
              </a:rPr>
              <a:t>seres</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queridos</a:t>
            </a:r>
            <a:r>
              <a:rPr lang="en-US" sz="2800" dirty="0">
                <a:latin typeface="Arial" panose="020B0604020202020204" pitchFamily="34" charset="0"/>
                <a:cs typeface="Arial" panose="020B0604020202020204" pitchFamily="34" charset="0"/>
              </a:rPr>
              <a:t>. </a:t>
            </a:r>
          </a:p>
          <a:p>
            <a:pPr>
              <a:buClr>
                <a:schemeClr val="tx1"/>
              </a:buClr>
              <a:buFont typeface="Arial" charset="0"/>
              <a:buChar char="•"/>
            </a:pPr>
            <a:r>
              <a:rPr lang="en-US" sz="2800" dirty="0">
                <a:latin typeface="Arial" panose="020B0604020202020204" pitchFamily="34" charset="0"/>
                <a:cs typeface="Arial" panose="020B0604020202020204" pitchFamily="34" charset="0"/>
              </a:rPr>
              <a:t>Gracias por </a:t>
            </a:r>
            <a:r>
              <a:rPr lang="en-US" sz="2800" dirty="0" err="1">
                <a:latin typeface="Arial" panose="020B0604020202020204" pitchFamily="34" charset="0"/>
                <a:cs typeface="Arial" panose="020B0604020202020204" pitchFamily="34" charset="0"/>
              </a:rPr>
              <a:t>su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tiempo</a:t>
            </a:r>
            <a:endParaRPr lang="en-US" sz="2800" dirty="0">
              <a:latin typeface="Arial" panose="020B0604020202020204" pitchFamily="34" charset="0"/>
              <a:cs typeface="Arial" panose="020B0604020202020204" pitchFamily="34" charset="0"/>
            </a:endParaRPr>
          </a:p>
        </p:txBody>
      </p:sp>
      <p:pic>
        <p:nvPicPr>
          <p:cNvPr id="6" name="Picture 3" descr="I:\2016 Photos\Global Events\2016 01 15 I Love You Dance Party\documents-export-2016-02-15\gdsf-danceparty-jan2016-meredithharrisphotographers211.jpg">
            <a:extLst>
              <a:ext uri="{FF2B5EF4-FFF2-40B4-BE49-F238E27FC236}">
                <a16:creationId xmlns:a16="http://schemas.microsoft.com/office/drawing/2014/main" id="{C6FE23D0-C499-0448-9C24-9718E0210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90" t="8934" r="39536" b="18519"/>
          <a:stretch/>
        </p:blipFill>
        <p:spPr bwMode="auto">
          <a:xfrm>
            <a:off x="4494204" y="1497263"/>
            <a:ext cx="4373316" cy="4249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486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CB466-F52B-0942-8368-564B252E6B92}"/>
              </a:ext>
            </a:extLst>
          </p:cNvPr>
          <p:cNvSpPr>
            <a:spLocks noGrp="1"/>
          </p:cNvSpPr>
          <p:nvPr>
            <p:ph type="title"/>
          </p:nvPr>
        </p:nvSpPr>
        <p:spPr>
          <a:xfrm>
            <a:off x="0" y="179388"/>
            <a:ext cx="9144000" cy="1143000"/>
          </a:xfrm>
        </p:spPr>
        <p:txBody>
          <a:bodyPr>
            <a:noAutofit/>
          </a:bodyPr>
          <a:lstStyle/>
          <a:p>
            <a:r>
              <a:rPr lang="en-US" sz="3200" b="1" dirty="0" err="1">
                <a:latin typeface="Arial" panose="020B0604020202020204" pitchFamily="34" charset="0"/>
                <a:cs typeface="Arial" panose="020B0604020202020204" pitchFamily="34" charset="0"/>
              </a:rPr>
              <a:t>Cada</a:t>
            </a:r>
            <a:r>
              <a:rPr lang="en-US" sz="3200" b="1" dirty="0">
                <a:latin typeface="Arial" panose="020B0604020202020204" pitchFamily="34" charset="0"/>
                <a:cs typeface="Arial" panose="020B0604020202020204" pitchFamily="34" charset="0"/>
              </a:rPr>
              <a:t> persona con el </a:t>
            </a:r>
            <a:r>
              <a:rPr lang="en-US" sz="3200" b="1" dirty="0" err="1">
                <a:latin typeface="Arial" panose="020B0604020202020204" pitchFamily="34" charset="0"/>
                <a:cs typeface="Arial" panose="020B0604020202020204" pitchFamily="34" charset="0"/>
              </a:rPr>
              <a:t>síndrome</a:t>
            </a:r>
            <a:r>
              <a:rPr lang="en-US" sz="3200" b="1" dirty="0">
                <a:latin typeface="Arial" panose="020B0604020202020204" pitchFamily="34" charset="0"/>
                <a:cs typeface="Arial" panose="020B0604020202020204" pitchFamily="34" charset="0"/>
              </a:rPr>
              <a:t> de Down </a:t>
            </a:r>
            <a:r>
              <a:rPr lang="en-US" sz="3200" b="1" dirty="0" err="1">
                <a:latin typeface="Arial" panose="020B0604020202020204" pitchFamily="34" charset="0"/>
                <a:cs typeface="Arial" panose="020B0604020202020204" pitchFamily="34" charset="0"/>
              </a:rPr>
              <a:t>esta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lidiando</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en</a:t>
            </a:r>
            <a:r>
              <a:rPr lang="en-US" sz="3200" b="1" dirty="0">
                <a:latin typeface="Arial" panose="020B0604020202020204" pitchFamily="34" charset="0"/>
                <a:cs typeface="Arial" panose="020B0604020202020204" pitchFamily="34" charset="0"/>
              </a:rPr>
              <a:t> una forma </a:t>
            </a:r>
            <a:r>
              <a:rPr lang="en-US" sz="3200" b="1" dirty="0" err="1">
                <a:latin typeface="Arial" panose="020B0604020202020204" pitchFamily="34" charset="0"/>
                <a:cs typeface="Arial" panose="020B0604020202020204" pitchFamily="34" charset="0"/>
              </a:rPr>
              <a:t>única</a:t>
            </a:r>
            <a:r>
              <a:rPr lang="en-US" sz="3200" b="1" dirty="0">
                <a:latin typeface="Arial" panose="020B0604020202020204" pitchFamily="34" charset="0"/>
                <a:cs typeface="Arial" panose="020B0604020202020204" pitchFamily="34" charset="0"/>
              </a:rPr>
              <a:t> y personal</a:t>
            </a:r>
            <a:br>
              <a:rPr lang="en-US" sz="3200" dirty="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8E2F27F-B7C7-5B40-9503-EF6F4DE67771}"/>
              </a:ext>
            </a:extLst>
          </p:cNvPr>
          <p:cNvSpPr txBox="1"/>
          <p:nvPr/>
        </p:nvSpPr>
        <p:spPr>
          <a:xfrm>
            <a:off x="376403" y="5418382"/>
            <a:ext cx="8478179"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Son </a:t>
            </a:r>
            <a:r>
              <a:rPr lang="en-US" sz="4000" dirty="0" err="1">
                <a:latin typeface="Arial" panose="020B0604020202020204" pitchFamily="34" charset="0"/>
                <a:cs typeface="Arial" panose="020B0604020202020204" pitchFamily="34" charset="0"/>
              </a:rPr>
              <a:t>más</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impresionantes</a:t>
            </a:r>
            <a:r>
              <a:rPr lang="en-US" sz="4000" dirty="0">
                <a:latin typeface="Arial" panose="020B0604020202020204" pitchFamily="34" charset="0"/>
                <a:cs typeface="Arial" panose="020B0604020202020204" pitchFamily="34" charset="0"/>
              </a:rPr>
              <a:t> que </a:t>
            </a:r>
            <a:r>
              <a:rPr lang="en-US" sz="4000" dirty="0" err="1">
                <a:latin typeface="Arial" panose="020B0604020202020204" pitchFamily="34" charset="0"/>
                <a:cs typeface="Arial" panose="020B0604020202020204" pitchFamily="34" charset="0"/>
              </a:rPr>
              <a:t>diferentes</a:t>
            </a:r>
            <a:r>
              <a:rPr lang="en-US" sz="4000" dirty="0">
                <a:latin typeface="Arial" panose="020B0604020202020204" pitchFamily="34" charset="0"/>
                <a:cs typeface="Arial" panose="020B0604020202020204" pitchFamily="34" charset="0"/>
              </a:rPr>
              <a:t>!</a:t>
            </a:r>
          </a:p>
        </p:txBody>
      </p:sp>
      <p:pic>
        <p:nvPicPr>
          <p:cNvPr id="5" name="Picture 2" descr="http://www.globaldownsyndrome.org/wp-content/gallery/march-2013-i-love-you-dance-party/130308-iloveyoudance-206.jpg">
            <a:extLst>
              <a:ext uri="{FF2B5EF4-FFF2-40B4-BE49-F238E27FC236}">
                <a16:creationId xmlns:a16="http://schemas.microsoft.com/office/drawing/2014/main" id="{FC57E116-C362-394D-8EB2-B5CD9FEB23D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972" t="21439" b="8486"/>
          <a:stretch/>
        </p:blipFill>
        <p:spPr bwMode="auto">
          <a:xfrm>
            <a:off x="500366" y="1209981"/>
            <a:ext cx="8151386" cy="4098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461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wn Arrow 8"/>
          <p:cNvSpPr/>
          <p:nvPr/>
        </p:nvSpPr>
        <p:spPr>
          <a:xfrm rot="10800000">
            <a:off x="7033596" y="1872974"/>
            <a:ext cx="1066800" cy="2781300"/>
          </a:xfrm>
          <a:prstGeom prst="down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eaLnBrk="1" hangingPunct="1">
              <a:defRPr/>
            </a:pPr>
            <a:endParaRPr lang="en-US">
              <a:solidFill>
                <a:srgbClr val="FFFFFF"/>
              </a:solidFill>
            </a:endParaRPr>
          </a:p>
        </p:txBody>
      </p:sp>
      <p:sp>
        <p:nvSpPr>
          <p:cNvPr id="6" name="Down Arrow 5"/>
          <p:cNvSpPr/>
          <p:nvPr/>
        </p:nvSpPr>
        <p:spPr>
          <a:xfrm>
            <a:off x="734396" y="2025374"/>
            <a:ext cx="1066800" cy="2781300"/>
          </a:xfrm>
          <a:prstGeom prst="down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eaLnBrk="1" hangingPunct="1">
              <a:defRPr/>
            </a:pPr>
            <a:endParaRPr lang="en-US">
              <a:solidFill>
                <a:srgbClr val="FFFFFF"/>
              </a:solidFill>
            </a:endParaRPr>
          </a:p>
        </p:txBody>
      </p:sp>
      <p:pic>
        <p:nvPicPr>
          <p:cNvPr id="23556" name="Picture 2"/>
          <p:cNvPicPr>
            <a:picLocks noChangeAspect="1"/>
          </p:cNvPicPr>
          <p:nvPr/>
        </p:nvPicPr>
        <p:blipFill>
          <a:blip r:embed="rId3"/>
          <a:srcRect/>
          <a:stretch>
            <a:fillRect/>
          </a:stretch>
        </p:blipFill>
        <p:spPr bwMode="auto">
          <a:xfrm>
            <a:off x="2359996" y="1574800"/>
            <a:ext cx="3784600" cy="3733800"/>
          </a:xfrm>
          <a:prstGeom prst="rect">
            <a:avLst/>
          </a:prstGeom>
          <a:noFill/>
          <a:ln w="9525">
            <a:noFill/>
            <a:miter lim="800000"/>
            <a:headEnd/>
            <a:tailEnd/>
          </a:ln>
        </p:spPr>
      </p:pic>
      <p:sp>
        <p:nvSpPr>
          <p:cNvPr id="10" name="TextBox 9"/>
          <p:cNvSpPr txBox="1"/>
          <p:nvPr/>
        </p:nvSpPr>
        <p:spPr>
          <a:xfrm>
            <a:off x="533400" y="5699368"/>
            <a:ext cx="8267700" cy="707886"/>
          </a:xfrm>
          <a:prstGeom prst="rect">
            <a:avLst/>
          </a:prstGeom>
          <a:noFill/>
        </p:spPr>
        <p:txBody>
          <a:bodyPr>
            <a:spAutoFit/>
          </a:bodyPr>
          <a:lstStyle/>
          <a:p>
            <a:pPr algn="ctr" eaLnBrk="1" fontAlgn="auto" hangingPunct="1">
              <a:spcBef>
                <a:spcPts val="0"/>
              </a:spcBef>
              <a:spcAft>
                <a:spcPts val="0"/>
              </a:spcAft>
              <a:defRPr/>
            </a:pPr>
            <a:r>
              <a:rPr lang="en-US" sz="2000" b="1" dirty="0">
                <a:solidFill>
                  <a:schemeClr val="tx2">
                    <a:lumMod val="60000"/>
                    <a:lumOff val="40000"/>
                  </a:schemeClr>
                </a:solidFill>
                <a:latin typeface="Arial"/>
                <a:cs typeface="Arial"/>
              </a:rPr>
              <a:t>De &gt;400,000 Americanos con </a:t>
            </a:r>
            <a:r>
              <a:rPr lang="en-US" sz="2000" b="1" dirty="0" err="1">
                <a:solidFill>
                  <a:schemeClr val="tx2">
                    <a:lumMod val="60000"/>
                    <a:lumOff val="40000"/>
                  </a:schemeClr>
                </a:solidFill>
                <a:latin typeface="Arial"/>
                <a:cs typeface="Arial"/>
              </a:rPr>
              <a:t>Trisomia</a:t>
            </a:r>
            <a:r>
              <a:rPr lang="en-US" sz="2000" b="1" dirty="0">
                <a:solidFill>
                  <a:schemeClr val="tx2">
                    <a:lumMod val="60000"/>
                    <a:lumOff val="40000"/>
                  </a:schemeClr>
                </a:solidFill>
                <a:latin typeface="Arial"/>
                <a:cs typeface="Arial"/>
              </a:rPr>
              <a:t> 21 </a:t>
            </a:r>
            <a:r>
              <a:rPr lang="en-US" sz="2000" b="1" dirty="0" err="1">
                <a:solidFill>
                  <a:schemeClr val="tx2">
                    <a:lumMod val="60000"/>
                    <a:lumOff val="40000"/>
                  </a:schemeClr>
                </a:solidFill>
                <a:latin typeface="Arial"/>
                <a:cs typeface="Arial"/>
              </a:rPr>
              <a:t>puede</a:t>
            </a:r>
            <a:r>
              <a:rPr lang="en-US" sz="2000" b="1" dirty="0">
                <a:solidFill>
                  <a:schemeClr val="tx2">
                    <a:lumMod val="60000"/>
                    <a:lumOff val="40000"/>
                  </a:schemeClr>
                </a:solidFill>
                <a:latin typeface="Arial"/>
                <a:cs typeface="Arial"/>
              </a:rPr>
              <a:t> </a:t>
            </a:r>
            <a:r>
              <a:rPr lang="en-US" sz="2000" b="1" dirty="0" err="1">
                <a:solidFill>
                  <a:schemeClr val="tx2">
                    <a:lumMod val="60000"/>
                    <a:lumOff val="40000"/>
                  </a:schemeClr>
                </a:solidFill>
                <a:latin typeface="Arial"/>
                <a:cs typeface="Arial"/>
              </a:rPr>
              <a:t>contener</a:t>
            </a:r>
            <a:r>
              <a:rPr lang="en-US" sz="2000" b="1" dirty="0">
                <a:solidFill>
                  <a:schemeClr val="tx2">
                    <a:lumMod val="60000"/>
                    <a:lumOff val="40000"/>
                  </a:schemeClr>
                </a:solidFill>
                <a:latin typeface="Arial"/>
                <a:cs typeface="Arial"/>
              </a:rPr>
              <a:t> </a:t>
            </a:r>
            <a:r>
              <a:rPr lang="en-US" sz="2000" b="1" dirty="0" err="1">
                <a:solidFill>
                  <a:schemeClr val="tx2">
                    <a:lumMod val="60000"/>
                    <a:lumOff val="40000"/>
                  </a:schemeClr>
                </a:solidFill>
                <a:latin typeface="Arial"/>
                <a:cs typeface="Arial"/>
              </a:rPr>
              <a:t>soluciones</a:t>
            </a:r>
            <a:r>
              <a:rPr lang="en-US" sz="2000" b="1" dirty="0">
                <a:solidFill>
                  <a:schemeClr val="tx2">
                    <a:lumMod val="60000"/>
                    <a:lumOff val="40000"/>
                  </a:schemeClr>
                </a:solidFill>
                <a:latin typeface="Arial"/>
                <a:cs typeface="Arial"/>
              </a:rPr>
              <a:t> a las </a:t>
            </a:r>
            <a:r>
              <a:rPr lang="en-US" sz="2000" b="1" dirty="0" err="1">
                <a:solidFill>
                  <a:schemeClr val="tx2">
                    <a:lumMod val="60000"/>
                    <a:lumOff val="40000"/>
                  </a:schemeClr>
                </a:solidFill>
                <a:latin typeface="Arial"/>
                <a:cs typeface="Arial"/>
              </a:rPr>
              <a:t>principales</a:t>
            </a:r>
            <a:r>
              <a:rPr lang="en-US" sz="2000" b="1" dirty="0">
                <a:solidFill>
                  <a:schemeClr val="tx2">
                    <a:lumMod val="60000"/>
                    <a:lumOff val="40000"/>
                  </a:schemeClr>
                </a:solidFill>
                <a:latin typeface="Arial"/>
                <a:cs typeface="Arial"/>
              </a:rPr>
              <a:t> </a:t>
            </a:r>
            <a:r>
              <a:rPr lang="en-US" sz="2000" b="1" dirty="0" err="1">
                <a:solidFill>
                  <a:schemeClr val="tx2">
                    <a:lumMod val="60000"/>
                    <a:lumOff val="40000"/>
                  </a:schemeClr>
                </a:solidFill>
                <a:latin typeface="Arial"/>
                <a:cs typeface="Arial"/>
              </a:rPr>
              <a:t>condiciones</a:t>
            </a:r>
            <a:r>
              <a:rPr lang="en-US" sz="2000" b="1" dirty="0">
                <a:solidFill>
                  <a:schemeClr val="tx2">
                    <a:lumMod val="60000"/>
                    <a:lumOff val="40000"/>
                  </a:schemeClr>
                </a:solidFill>
                <a:latin typeface="Arial"/>
                <a:cs typeface="Arial"/>
              </a:rPr>
              <a:t> </a:t>
            </a:r>
            <a:r>
              <a:rPr lang="en-US" sz="2000" b="1" dirty="0" err="1">
                <a:solidFill>
                  <a:schemeClr val="tx2">
                    <a:lumMod val="60000"/>
                    <a:lumOff val="40000"/>
                  </a:schemeClr>
                </a:solidFill>
                <a:latin typeface="Arial"/>
                <a:cs typeface="Arial"/>
              </a:rPr>
              <a:t>medicas</a:t>
            </a:r>
            <a:r>
              <a:rPr lang="en-US" sz="2000" b="1" dirty="0">
                <a:solidFill>
                  <a:schemeClr val="tx2">
                    <a:lumMod val="60000"/>
                    <a:lumOff val="40000"/>
                  </a:schemeClr>
                </a:solidFill>
                <a:latin typeface="Arial"/>
                <a:cs typeface="Arial"/>
              </a:rPr>
              <a:t>. </a:t>
            </a:r>
          </a:p>
        </p:txBody>
      </p:sp>
      <p:sp>
        <p:nvSpPr>
          <p:cNvPr id="23558" name="TextBox 10"/>
          <p:cNvSpPr txBox="1">
            <a:spLocks noChangeArrowheads="1"/>
          </p:cNvSpPr>
          <p:nvPr/>
        </p:nvSpPr>
        <p:spPr bwMode="auto">
          <a:xfrm>
            <a:off x="353396" y="2692142"/>
            <a:ext cx="2056973" cy="1754326"/>
          </a:xfrm>
          <a:prstGeom prst="rect">
            <a:avLst/>
          </a:prstGeom>
          <a:noFill/>
          <a:ln w="9525">
            <a:noFill/>
            <a:miter lim="800000"/>
            <a:headEnd/>
            <a:tailEnd/>
          </a:ln>
        </p:spPr>
        <p:txBody>
          <a:bodyPr wrap="none">
            <a:prstTxWarp prst="textNoShape">
              <a:avLst/>
            </a:prstTxWarp>
            <a:spAutoFit/>
          </a:bodyPr>
          <a:lstStyle/>
          <a:p>
            <a:pPr eaLnBrk="1" hangingPunct="1"/>
            <a:r>
              <a:rPr lang="en-US" dirty="0" err="1">
                <a:latin typeface="Arial" pitchFamily="-111" charset="0"/>
                <a:ea typeface="Arial" pitchFamily="-111" charset="0"/>
                <a:cs typeface="Arial" pitchFamily="-111" charset="0"/>
              </a:rPr>
              <a:t>Enfermedades</a:t>
            </a:r>
            <a:r>
              <a:rPr lang="en-US" dirty="0">
                <a:latin typeface="Arial" pitchFamily="-111" charset="0"/>
                <a:ea typeface="Arial" pitchFamily="-111" charset="0"/>
                <a:cs typeface="Arial" pitchFamily="-111" charset="0"/>
              </a:rPr>
              <a:t> del</a:t>
            </a:r>
          </a:p>
          <a:p>
            <a:pPr eaLnBrk="1" hangingPunct="1"/>
            <a:r>
              <a:rPr lang="en-US" dirty="0">
                <a:latin typeface="Arial" pitchFamily="-111" charset="0"/>
                <a:ea typeface="Arial" pitchFamily="-111" charset="0"/>
                <a:cs typeface="Arial" pitchFamily="-111" charset="0"/>
              </a:rPr>
              <a:t> </a:t>
            </a:r>
            <a:r>
              <a:rPr lang="en-US" dirty="0" err="1">
                <a:latin typeface="Arial" pitchFamily="-111" charset="0"/>
                <a:ea typeface="Arial" pitchFamily="-111" charset="0"/>
                <a:cs typeface="Arial" pitchFamily="-111" charset="0"/>
              </a:rPr>
              <a:t>corazón</a:t>
            </a:r>
            <a:endParaRPr lang="en-US" dirty="0">
              <a:latin typeface="Arial" pitchFamily="-111" charset="0"/>
              <a:ea typeface="Arial" pitchFamily="-111" charset="0"/>
              <a:cs typeface="Arial" pitchFamily="-111" charset="0"/>
            </a:endParaRPr>
          </a:p>
          <a:p>
            <a:pPr eaLnBrk="1" hangingPunct="1"/>
            <a:endParaRPr lang="en-US" dirty="0">
              <a:latin typeface="Arial" pitchFamily="-111" charset="0"/>
              <a:ea typeface="Arial" pitchFamily="-111" charset="0"/>
              <a:cs typeface="Arial" pitchFamily="-111" charset="0"/>
            </a:endParaRPr>
          </a:p>
          <a:p>
            <a:pPr eaLnBrk="1" hangingPunct="1"/>
            <a:r>
              <a:rPr lang="en-US" dirty="0" err="1">
                <a:latin typeface="Arial" pitchFamily="-111" charset="0"/>
                <a:ea typeface="Arial" pitchFamily="-111" charset="0"/>
                <a:cs typeface="Arial" pitchFamily="-111" charset="0"/>
              </a:rPr>
              <a:t>Tumores</a:t>
            </a:r>
            <a:r>
              <a:rPr lang="en-US" dirty="0">
                <a:latin typeface="Arial" pitchFamily="-111" charset="0"/>
                <a:ea typeface="Arial" pitchFamily="-111" charset="0"/>
                <a:cs typeface="Arial" pitchFamily="-111" charset="0"/>
              </a:rPr>
              <a:t> </a:t>
            </a:r>
            <a:r>
              <a:rPr lang="en-US" dirty="0" err="1">
                <a:latin typeface="Arial" pitchFamily="-111" charset="0"/>
                <a:ea typeface="Arial" pitchFamily="-111" charset="0"/>
                <a:cs typeface="Arial" pitchFamily="-111" charset="0"/>
              </a:rPr>
              <a:t>Solidos</a:t>
            </a:r>
            <a:endParaRPr lang="en-US" dirty="0">
              <a:latin typeface="Arial" pitchFamily="-111" charset="0"/>
              <a:ea typeface="Arial" pitchFamily="-111" charset="0"/>
              <a:cs typeface="Arial" pitchFamily="-111" charset="0"/>
            </a:endParaRPr>
          </a:p>
          <a:p>
            <a:pPr eaLnBrk="1" hangingPunct="1"/>
            <a:endParaRPr lang="en-US" dirty="0">
              <a:latin typeface="Arial" pitchFamily="-111" charset="0"/>
              <a:ea typeface="Arial" pitchFamily="-111" charset="0"/>
              <a:cs typeface="Arial" pitchFamily="-111" charset="0"/>
            </a:endParaRPr>
          </a:p>
          <a:p>
            <a:pPr eaLnBrk="1" hangingPunct="1"/>
            <a:r>
              <a:rPr lang="en-US" dirty="0" err="1">
                <a:latin typeface="Arial" pitchFamily="-111" charset="0"/>
                <a:ea typeface="Arial" pitchFamily="-111" charset="0"/>
                <a:cs typeface="Arial" pitchFamily="-111" charset="0"/>
              </a:rPr>
              <a:t>Ataque</a:t>
            </a:r>
            <a:r>
              <a:rPr lang="en-US" dirty="0">
                <a:latin typeface="Arial" pitchFamily="-111" charset="0"/>
                <a:ea typeface="Arial" pitchFamily="-111" charset="0"/>
                <a:cs typeface="Arial" pitchFamily="-111" charset="0"/>
              </a:rPr>
              <a:t> al </a:t>
            </a:r>
            <a:r>
              <a:rPr lang="en-US" dirty="0" err="1">
                <a:latin typeface="Arial" pitchFamily="-111" charset="0"/>
                <a:ea typeface="Arial" pitchFamily="-111" charset="0"/>
                <a:cs typeface="Arial" pitchFamily="-111" charset="0"/>
              </a:rPr>
              <a:t>corazón</a:t>
            </a:r>
            <a:endParaRPr lang="en-US" dirty="0">
              <a:latin typeface="Arial" pitchFamily="-111" charset="0"/>
              <a:ea typeface="Arial" pitchFamily="-111" charset="0"/>
              <a:cs typeface="Arial" pitchFamily="-111" charset="0"/>
            </a:endParaRPr>
          </a:p>
        </p:txBody>
      </p:sp>
      <p:sp>
        <p:nvSpPr>
          <p:cNvPr id="23559" name="TextBox 11"/>
          <p:cNvSpPr txBox="1">
            <a:spLocks noChangeArrowheads="1"/>
          </p:cNvSpPr>
          <p:nvPr/>
        </p:nvSpPr>
        <p:spPr bwMode="auto">
          <a:xfrm>
            <a:off x="6740944" y="1307148"/>
            <a:ext cx="2032000" cy="4247317"/>
          </a:xfrm>
          <a:prstGeom prst="rect">
            <a:avLst/>
          </a:prstGeom>
          <a:noFill/>
          <a:ln w="9525">
            <a:noFill/>
            <a:miter lim="800000"/>
            <a:headEnd/>
            <a:tailEnd/>
          </a:ln>
        </p:spPr>
        <p:txBody>
          <a:bodyPr wrap="square">
            <a:prstTxWarp prst="textNoShape">
              <a:avLst/>
            </a:prstTxWarp>
            <a:spAutoFit/>
          </a:bodyPr>
          <a:lstStyle/>
          <a:p>
            <a:pPr eaLnBrk="1" hangingPunct="1"/>
            <a:r>
              <a:rPr lang="en-US" dirty="0" err="1">
                <a:latin typeface="Arial" pitchFamily="-111" charset="0"/>
                <a:ea typeface="Arial" pitchFamily="-111" charset="0"/>
                <a:cs typeface="Arial" pitchFamily="-111" charset="0"/>
              </a:rPr>
              <a:t>Enfermedad</a:t>
            </a:r>
            <a:r>
              <a:rPr lang="en-US" dirty="0">
                <a:latin typeface="Arial" pitchFamily="-111" charset="0"/>
                <a:ea typeface="Arial" pitchFamily="-111" charset="0"/>
                <a:cs typeface="Arial" pitchFamily="-111" charset="0"/>
              </a:rPr>
              <a:t> de Alzheimer</a:t>
            </a:r>
          </a:p>
          <a:p>
            <a:pPr eaLnBrk="1" hangingPunct="1"/>
            <a:endParaRPr lang="en-US" dirty="0">
              <a:latin typeface="Arial" pitchFamily="-111" charset="0"/>
              <a:ea typeface="Arial" pitchFamily="-111" charset="0"/>
              <a:cs typeface="Arial" pitchFamily="-111" charset="0"/>
            </a:endParaRPr>
          </a:p>
          <a:p>
            <a:pPr eaLnBrk="1" hangingPunct="1"/>
            <a:r>
              <a:rPr lang="en-US" dirty="0" err="1">
                <a:latin typeface="Arial" pitchFamily="-111" charset="0"/>
                <a:ea typeface="Arial" pitchFamily="-111" charset="0"/>
                <a:cs typeface="Arial" pitchFamily="-111" charset="0"/>
              </a:rPr>
              <a:t>Infecciones</a:t>
            </a:r>
            <a:endParaRPr lang="en-US" dirty="0">
              <a:latin typeface="Arial" pitchFamily="-111" charset="0"/>
              <a:ea typeface="Arial" pitchFamily="-111" charset="0"/>
              <a:cs typeface="Arial" pitchFamily="-111" charset="0"/>
            </a:endParaRPr>
          </a:p>
          <a:p>
            <a:pPr eaLnBrk="1" hangingPunct="1"/>
            <a:r>
              <a:rPr lang="en-US" dirty="0" err="1">
                <a:latin typeface="Arial" pitchFamily="-111" charset="0"/>
                <a:ea typeface="Arial" pitchFamily="-111" charset="0"/>
                <a:cs typeface="Arial" pitchFamily="-111" charset="0"/>
              </a:rPr>
              <a:t>Respiratorias</a:t>
            </a:r>
            <a:endParaRPr lang="en-US" dirty="0">
              <a:latin typeface="Arial" pitchFamily="-111" charset="0"/>
              <a:ea typeface="Arial" pitchFamily="-111" charset="0"/>
              <a:cs typeface="Arial" pitchFamily="-111" charset="0"/>
            </a:endParaRPr>
          </a:p>
          <a:p>
            <a:pPr eaLnBrk="1" hangingPunct="1"/>
            <a:r>
              <a:rPr lang="en-US" dirty="0" err="1">
                <a:latin typeface="Arial" pitchFamily="-111" charset="0"/>
                <a:ea typeface="Arial" pitchFamily="-111" charset="0"/>
                <a:cs typeface="Arial" pitchFamily="-111" charset="0"/>
              </a:rPr>
              <a:t>Severas</a:t>
            </a:r>
            <a:endParaRPr lang="en-US" dirty="0">
              <a:latin typeface="Arial" pitchFamily="-111" charset="0"/>
              <a:ea typeface="Arial" pitchFamily="-111" charset="0"/>
              <a:cs typeface="Arial" pitchFamily="-111" charset="0"/>
            </a:endParaRPr>
          </a:p>
          <a:p>
            <a:pPr eaLnBrk="1" hangingPunct="1"/>
            <a:endParaRPr lang="en-US" dirty="0">
              <a:latin typeface="Arial" pitchFamily="-111" charset="0"/>
              <a:ea typeface="Arial" pitchFamily="-111" charset="0"/>
              <a:cs typeface="Arial" pitchFamily="-111" charset="0"/>
            </a:endParaRPr>
          </a:p>
          <a:p>
            <a:pPr eaLnBrk="1" hangingPunct="1"/>
            <a:r>
              <a:rPr lang="en-US" dirty="0" err="1">
                <a:latin typeface="Arial" pitchFamily="-111" charset="0"/>
                <a:ea typeface="Arial" pitchFamily="-111" charset="0"/>
                <a:cs typeface="Arial" pitchFamily="-111" charset="0"/>
              </a:rPr>
              <a:t>Leusemia</a:t>
            </a:r>
            <a:endParaRPr lang="en-US" dirty="0">
              <a:latin typeface="Arial" pitchFamily="-111" charset="0"/>
              <a:ea typeface="Arial" pitchFamily="-111" charset="0"/>
              <a:cs typeface="Arial" pitchFamily="-111" charset="0"/>
            </a:endParaRPr>
          </a:p>
          <a:p>
            <a:pPr eaLnBrk="1" hangingPunct="1"/>
            <a:endParaRPr lang="en-US" dirty="0">
              <a:latin typeface="Arial" pitchFamily="-111" charset="0"/>
              <a:ea typeface="Arial" pitchFamily="-111" charset="0"/>
              <a:cs typeface="Arial" pitchFamily="-111" charset="0"/>
            </a:endParaRPr>
          </a:p>
          <a:p>
            <a:pPr eaLnBrk="1" hangingPunct="1"/>
            <a:r>
              <a:rPr lang="en-US" dirty="0" err="1">
                <a:latin typeface="Arial" pitchFamily="-111" charset="0"/>
                <a:ea typeface="Arial" pitchFamily="-111" charset="0"/>
                <a:cs typeface="Arial" pitchFamily="-111" charset="0"/>
              </a:rPr>
              <a:t>Autoinmunity</a:t>
            </a:r>
            <a:endParaRPr lang="en-US" dirty="0">
              <a:latin typeface="Arial" pitchFamily="-111" charset="0"/>
              <a:ea typeface="Arial" pitchFamily="-111" charset="0"/>
              <a:cs typeface="Arial" pitchFamily="-111" charset="0"/>
            </a:endParaRPr>
          </a:p>
          <a:p>
            <a:pPr eaLnBrk="1" hangingPunct="1"/>
            <a:endParaRPr lang="en-US" dirty="0">
              <a:latin typeface="Arial" pitchFamily="-111" charset="0"/>
              <a:ea typeface="Arial" pitchFamily="-111" charset="0"/>
              <a:cs typeface="Arial" pitchFamily="-111" charset="0"/>
            </a:endParaRPr>
          </a:p>
          <a:p>
            <a:pPr eaLnBrk="1" hangingPunct="1"/>
            <a:r>
              <a:rPr lang="en-US" dirty="0" err="1">
                <a:latin typeface="Arial" pitchFamily="-111" charset="0"/>
                <a:ea typeface="Arial" pitchFamily="-111" charset="0"/>
                <a:cs typeface="Arial" pitchFamily="-111" charset="0"/>
              </a:rPr>
              <a:t>Autismo</a:t>
            </a:r>
            <a:endParaRPr lang="en-US" dirty="0">
              <a:latin typeface="Arial" pitchFamily="-111" charset="0"/>
              <a:ea typeface="Arial" pitchFamily="-111" charset="0"/>
              <a:cs typeface="Arial" pitchFamily="-111" charset="0"/>
            </a:endParaRPr>
          </a:p>
          <a:p>
            <a:pPr eaLnBrk="1" hangingPunct="1"/>
            <a:endParaRPr lang="en-US" dirty="0">
              <a:latin typeface="Arial" pitchFamily="-111" charset="0"/>
              <a:ea typeface="Arial" pitchFamily="-111" charset="0"/>
              <a:cs typeface="Arial" pitchFamily="-111" charset="0"/>
            </a:endParaRPr>
          </a:p>
          <a:p>
            <a:pPr eaLnBrk="1" hangingPunct="1"/>
            <a:r>
              <a:rPr lang="en-US" dirty="0" err="1">
                <a:latin typeface="Arial" pitchFamily="-111" charset="0"/>
                <a:ea typeface="Arial" pitchFamily="-111" charset="0"/>
                <a:cs typeface="Arial" pitchFamily="-111" charset="0"/>
              </a:rPr>
              <a:t>Sueno</a:t>
            </a:r>
            <a:r>
              <a:rPr lang="en-US" dirty="0">
                <a:latin typeface="Arial" pitchFamily="-111" charset="0"/>
                <a:ea typeface="Arial" pitchFamily="-111" charset="0"/>
                <a:cs typeface="Arial" pitchFamily="-111" charset="0"/>
              </a:rPr>
              <a:t>  </a:t>
            </a:r>
            <a:r>
              <a:rPr lang="en-US" dirty="0" err="1">
                <a:latin typeface="Arial" pitchFamily="-111" charset="0"/>
                <a:ea typeface="Arial" pitchFamily="-111" charset="0"/>
                <a:cs typeface="Arial" pitchFamily="-111" charset="0"/>
              </a:rPr>
              <a:t>Obstructivo</a:t>
            </a:r>
            <a:endParaRPr lang="en-US" dirty="0">
              <a:latin typeface="Arial" pitchFamily="-111" charset="0"/>
              <a:ea typeface="Arial" pitchFamily="-111" charset="0"/>
              <a:cs typeface="Arial" pitchFamily="-111" charset="0"/>
            </a:endParaRPr>
          </a:p>
        </p:txBody>
      </p:sp>
      <p:sp>
        <p:nvSpPr>
          <p:cNvPr id="23560" name="Title 1"/>
          <p:cNvSpPr txBox="1">
            <a:spLocks/>
          </p:cNvSpPr>
          <p:nvPr/>
        </p:nvSpPr>
        <p:spPr bwMode="auto">
          <a:xfrm>
            <a:off x="0" y="510964"/>
            <a:ext cx="9144000" cy="1143000"/>
          </a:xfrm>
          <a:prstGeom prst="rect">
            <a:avLst/>
          </a:prstGeom>
          <a:noFill/>
          <a:ln w="9525">
            <a:noFill/>
            <a:miter lim="800000"/>
            <a:headEnd/>
            <a:tailEnd/>
          </a:ln>
        </p:spPr>
        <p:txBody>
          <a:bodyPr anchor="ctr">
            <a:prstTxWarp prst="textNoShape">
              <a:avLst/>
            </a:prstTxWarp>
          </a:bodyPr>
          <a:lstStyle/>
          <a:p>
            <a:pPr algn="ctr" eaLnBrk="1" hangingPunct="1">
              <a:lnSpc>
                <a:spcPct val="80000"/>
              </a:lnSpc>
            </a:pPr>
            <a:r>
              <a:rPr lang="en-US" sz="4000" dirty="0" err="1">
                <a:latin typeface="Arial" pitchFamily="-111" charset="0"/>
                <a:ea typeface="Arial" pitchFamily="-111" charset="0"/>
                <a:cs typeface="Arial" pitchFamily="-111" charset="0"/>
              </a:rPr>
              <a:t>Individuos</a:t>
            </a:r>
            <a:r>
              <a:rPr lang="en-US" sz="4000" dirty="0">
                <a:latin typeface="Arial" pitchFamily="-111" charset="0"/>
                <a:ea typeface="Arial" pitchFamily="-111" charset="0"/>
                <a:cs typeface="Arial" pitchFamily="-111" charset="0"/>
              </a:rPr>
              <a:t> con </a:t>
            </a:r>
            <a:r>
              <a:rPr lang="en-US" sz="4000" dirty="0" err="1">
                <a:latin typeface="Arial" pitchFamily="-111" charset="0"/>
                <a:ea typeface="Arial" pitchFamily="-111" charset="0"/>
                <a:cs typeface="Arial" pitchFamily="-111" charset="0"/>
              </a:rPr>
              <a:t>síndrome</a:t>
            </a:r>
            <a:r>
              <a:rPr lang="en-US" sz="4000" dirty="0">
                <a:latin typeface="Arial" pitchFamily="-111" charset="0"/>
                <a:ea typeface="Arial" pitchFamily="-111" charset="0"/>
                <a:cs typeface="Arial" pitchFamily="-111" charset="0"/>
              </a:rPr>
              <a:t> de Down</a:t>
            </a:r>
            <a:br>
              <a:rPr lang="en-US" sz="4000" dirty="0">
                <a:latin typeface="Arial" pitchFamily="-111" charset="0"/>
                <a:ea typeface="Arial" pitchFamily="-111" charset="0"/>
                <a:cs typeface="Arial" pitchFamily="-111" charset="0"/>
              </a:rPr>
            </a:br>
            <a:r>
              <a:rPr lang="en-US" sz="4000" dirty="0" err="1">
                <a:latin typeface="Arial" pitchFamily="-111" charset="0"/>
                <a:ea typeface="Arial" pitchFamily="-111" charset="0"/>
                <a:cs typeface="Arial" pitchFamily="-111" charset="0"/>
              </a:rPr>
              <a:t>tiene</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alteraciones</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en</a:t>
            </a:r>
            <a:r>
              <a:rPr lang="en-US" sz="4000" dirty="0">
                <a:latin typeface="Arial" pitchFamily="-111" charset="0"/>
                <a:ea typeface="Arial" pitchFamily="-111" charset="0"/>
                <a:cs typeface="Arial" pitchFamily="-111" charset="0"/>
              </a:rPr>
              <a:t> la </a:t>
            </a:r>
            <a:r>
              <a:rPr lang="en-US" sz="4000" dirty="0" err="1">
                <a:latin typeface="Arial" pitchFamily="-111" charset="0"/>
                <a:ea typeface="Arial" pitchFamily="-111" charset="0"/>
                <a:cs typeface="Arial" pitchFamily="-111" charset="0"/>
              </a:rPr>
              <a:t>incidencia</a:t>
            </a:r>
            <a:r>
              <a:rPr lang="en-US" sz="4000" dirty="0">
                <a:latin typeface="Arial" pitchFamily="-111" charset="0"/>
                <a:ea typeface="Arial" pitchFamily="-111" charset="0"/>
                <a:cs typeface="Arial" pitchFamily="-111" charset="0"/>
              </a:rPr>
              <a:t> de la </a:t>
            </a:r>
            <a:r>
              <a:rPr lang="en-US" sz="4000" dirty="0" err="1">
                <a:latin typeface="Arial" pitchFamily="-111" charset="0"/>
                <a:ea typeface="Arial" pitchFamily="-111" charset="0"/>
                <a:cs typeface="Arial" pitchFamily="-111" charset="0"/>
              </a:rPr>
              <a:t>enfermedad</a:t>
            </a:r>
            <a:endParaRPr lang="en-US" sz="4000" dirty="0">
              <a:latin typeface="Arial" pitchFamily="-111" charset="0"/>
              <a:ea typeface="Arial" pitchFamily="-111" charset="0"/>
              <a:cs typeface="Arial" pitchFamily="-111" charset="0"/>
            </a:endParaRPr>
          </a:p>
          <a:p>
            <a:pPr algn="ctr" eaLnBrk="1" hangingPunct="1">
              <a:lnSpc>
                <a:spcPct val="80000"/>
              </a:lnSpc>
            </a:pPr>
            <a:endParaRPr lang="en-US" sz="4000" dirty="0">
              <a:latin typeface="Arial" pitchFamily="-111" charset="0"/>
              <a:ea typeface="Arial" pitchFamily="-111" charset="0"/>
              <a:cs typeface="Arial" pitchFamily="-111" charset="0"/>
            </a:endParaRPr>
          </a:p>
        </p:txBody>
      </p:sp>
    </p:spTree>
    <p:extLst>
      <p:ext uri="{BB962C8B-B14F-4D97-AF65-F5344CB8AC3E}">
        <p14:creationId xmlns:p14="http://schemas.microsoft.com/office/powerpoint/2010/main" val="802971803"/>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pPr algn="ctr"/>
            <a:r>
              <a:rPr lang="en-US" dirty="0" err="1">
                <a:latin typeface="Arial" charset="0"/>
                <a:ea typeface="Arial" charset="0"/>
                <a:cs typeface="Arial" charset="0"/>
              </a:rPr>
              <a:t>Trisomia</a:t>
            </a:r>
            <a:r>
              <a:rPr lang="en-US" dirty="0">
                <a:latin typeface="Arial" charset="0"/>
                <a:ea typeface="Arial" charset="0"/>
                <a:cs typeface="Arial" charset="0"/>
              </a:rPr>
              <a:t> 21, la </a:t>
            </a:r>
            <a:r>
              <a:rPr lang="en-US" dirty="0" err="1">
                <a:latin typeface="Arial" charset="0"/>
                <a:ea typeface="Arial" charset="0"/>
                <a:cs typeface="Arial" charset="0"/>
              </a:rPr>
              <a:t>molecula</a:t>
            </a:r>
            <a:r>
              <a:rPr lang="en-US" dirty="0">
                <a:latin typeface="Arial" charset="0"/>
                <a:ea typeface="Arial" charset="0"/>
                <a:cs typeface="Arial" charset="0"/>
              </a:rPr>
              <a:t> que produce el </a:t>
            </a:r>
            <a:r>
              <a:rPr lang="en-US" dirty="0" err="1">
                <a:latin typeface="Arial" charset="0"/>
                <a:ea typeface="Arial" charset="0"/>
                <a:cs typeface="Arial" charset="0"/>
              </a:rPr>
              <a:t>síndrome</a:t>
            </a:r>
            <a:r>
              <a:rPr lang="en-US" dirty="0">
                <a:latin typeface="Arial" charset="0"/>
                <a:ea typeface="Arial" charset="0"/>
                <a:cs typeface="Arial" charset="0"/>
              </a:rPr>
              <a:t> de Down, se define </a:t>
            </a:r>
            <a:r>
              <a:rPr lang="en-US" dirty="0" err="1">
                <a:latin typeface="Arial" charset="0"/>
                <a:ea typeface="Arial" charset="0"/>
                <a:cs typeface="Arial" charset="0"/>
              </a:rPr>
              <a:t>en</a:t>
            </a:r>
            <a:r>
              <a:rPr lang="en-US" dirty="0">
                <a:latin typeface="Arial" charset="0"/>
                <a:ea typeface="Arial" charset="0"/>
                <a:cs typeface="Arial" charset="0"/>
              </a:rPr>
              <a:t> 3 </a:t>
            </a:r>
            <a:r>
              <a:rPr lang="en-US" dirty="0" err="1">
                <a:latin typeface="Arial" charset="0"/>
                <a:ea typeface="Arial" charset="0"/>
                <a:cs typeface="Arial" charset="0"/>
              </a:rPr>
              <a:t>copias</a:t>
            </a:r>
            <a:r>
              <a:rPr lang="en-US" dirty="0">
                <a:latin typeface="Arial" charset="0"/>
                <a:ea typeface="Arial" charset="0"/>
                <a:cs typeface="Arial" charset="0"/>
              </a:rPr>
              <a:t> del </a:t>
            </a:r>
            <a:r>
              <a:rPr lang="en-US" dirty="0" err="1">
                <a:latin typeface="Arial" charset="0"/>
                <a:ea typeface="Arial" charset="0"/>
                <a:cs typeface="Arial" charset="0"/>
              </a:rPr>
              <a:t>cromosoma</a:t>
            </a:r>
            <a:r>
              <a:rPr lang="en-US" dirty="0">
                <a:latin typeface="Arial" charset="0"/>
                <a:ea typeface="Arial" charset="0"/>
                <a:cs typeface="Arial" charset="0"/>
              </a:rPr>
              <a:t> 21 </a:t>
            </a:r>
            <a:r>
              <a:rPr lang="en-US" dirty="0" err="1">
                <a:latin typeface="Arial" charset="0"/>
                <a:ea typeface="Arial" charset="0"/>
                <a:cs typeface="Arial" charset="0"/>
              </a:rPr>
              <a:t>en</a:t>
            </a:r>
            <a:r>
              <a:rPr lang="en-US" dirty="0">
                <a:latin typeface="Arial" charset="0"/>
                <a:ea typeface="Arial" charset="0"/>
                <a:cs typeface="Arial" charset="0"/>
              </a:rPr>
              <a:t> </a:t>
            </a:r>
            <a:r>
              <a:rPr lang="en-US" dirty="0" err="1">
                <a:latin typeface="Arial" charset="0"/>
                <a:ea typeface="Arial" charset="0"/>
                <a:cs typeface="Arial" charset="0"/>
              </a:rPr>
              <a:t>vez</a:t>
            </a:r>
            <a:r>
              <a:rPr lang="en-US" dirty="0">
                <a:latin typeface="Arial" charset="0"/>
                <a:ea typeface="Arial" charset="0"/>
                <a:cs typeface="Arial" charset="0"/>
              </a:rPr>
              <a:t> de 2</a:t>
            </a:r>
            <a:endParaRPr lang="en-US" dirty="0"/>
          </a:p>
        </p:txBody>
      </p:sp>
      <p:pic>
        <p:nvPicPr>
          <p:cNvPr id="5" name="Picture 4">
            <a:extLst>
              <a:ext uri="{FF2B5EF4-FFF2-40B4-BE49-F238E27FC236}">
                <a16:creationId xmlns:a16="http://schemas.microsoft.com/office/drawing/2014/main" id="{13ED69DF-09D6-AB4D-A923-656FB426265D}"/>
              </a:ext>
            </a:extLst>
          </p:cNvPr>
          <p:cNvPicPr>
            <a:picLocks noChangeAspect="1"/>
          </p:cNvPicPr>
          <p:nvPr/>
        </p:nvPicPr>
        <p:blipFill>
          <a:blip r:embed="rId3"/>
          <a:stretch>
            <a:fillRect/>
          </a:stretch>
        </p:blipFill>
        <p:spPr>
          <a:xfrm>
            <a:off x="2057400" y="1856524"/>
            <a:ext cx="5029200" cy="4483100"/>
          </a:xfrm>
          <a:prstGeom prst="rect">
            <a:avLst/>
          </a:prstGeom>
        </p:spPr>
      </p:pic>
      <p:sp>
        <p:nvSpPr>
          <p:cNvPr id="6" name="Rectangle 5">
            <a:extLst>
              <a:ext uri="{FF2B5EF4-FFF2-40B4-BE49-F238E27FC236}">
                <a16:creationId xmlns:a16="http://schemas.microsoft.com/office/drawing/2014/main" id="{A34F090E-1B3F-A444-B20F-97ACAB5E412F}"/>
              </a:ext>
            </a:extLst>
          </p:cNvPr>
          <p:cNvSpPr/>
          <p:nvPr/>
        </p:nvSpPr>
        <p:spPr>
          <a:xfrm>
            <a:off x="312234" y="6488668"/>
            <a:ext cx="8831766" cy="369332"/>
          </a:xfrm>
          <a:prstGeom prst="rect">
            <a:avLst/>
          </a:prstGeom>
        </p:spPr>
        <p:txBody>
          <a:bodyPr wrap="square">
            <a:spAutoFit/>
          </a:bodyPr>
          <a:lstStyle/>
          <a:p>
            <a:pPr algn="r"/>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www.sbs.utexas.edu</a:t>
            </a:r>
            <a:r>
              <a:rPr lang="en-US" dirty="0">
                <a:latin typeface="Arial" panose="020B0604020202020204" pitchFamily="34" charset="0"/>
                <a:cs typeface="Arial" panose="020B0604020202020204" pitchFamily="34" charset="0"/>
              </a:rPr>
              <a:t>/sanders/bio309/Lectures/2006/Lecture%208%202006.htm</a:t>
            </a:r>
          </a:p>
        </p:txBody>
      </p:sp>
    </p:spTree>
    <p:extLst>
      <p:ext uri="{BB962C8B-B14F-4D97-AF65-F5344CB8AC3E}">
        <p14:creationId xmlns:p14="http://schemas.microsoft.com/office/powerpoint/2010/main" val="512514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AE564B-1336-8C49-B172-2D04E5ED7B9E}"/>
              </a:ext>
            </a:extLst>
          </p:cNvPr>
          <p:cNvSpPr txBox="1">
            <a:spLocks/>
          </p:cNvSpPr>
          <p:nvPr/>
        </p:nvSpPr>
        <p:spPr>
          <a:xfrm>
            <a:off x="0" y="759585"/>
            <a:ext cx="9144000" cy="97748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err="1">
                <a:latin typeface="Arial" panose="020B0604020202020204" pitchFamily="34" charset="0"/>
                <a:cs typeface="Arial" panose="020B0604020202020204" pitchFamily="34" charset="0"/>
              </a:rPr>
              <a:t>Sabemos</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poco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sobre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como</a:t>
            </a:r>
            <a:r>
              <a:rPr lang="en-US" sz="4000" dirty="0">
                <a:latin typeface="Arial" panose="020B0604020202020204" pitchFamily="34" charset="0"/>
                <a:cs typeface="Arial" panose="020B0604020202020204" pitchFamily="34" charset="0"/>
              </a:rPr>
              <a:t>  </a:t>
            </a:r>
            <a:br>
              <a:rPr lang="en-US" sz="4000" dirty="0">
                <a:latin typeface="Arial" panose="020B0604020202020204" pitchFamily="34" charset="0"/>
                <a:cs typeface="Arial" panose="020B0604020202020204" pitchFamily="34" charset="0"/>
              </a:rPr>
            </a:br>
            <a:r>
              <a:rPr lang="en-US" sz="4000" dirty="0" err="1">
                <a:latin typeface="Arial" panose="020B0604020202020204" pitchFamily="34" charset="0"/>
                <a:cs typeface="Arial" panose="020B0604020202020204" pitchFamily="34" charset="0"/>
              </a:rPr>
              <a:t>trisomía</a:t>
            </a:r>
            <a:r>
              <a:rPr lang="en-US" sz="4000" dirty="0">
                <a:latin typeface="Arial" panose="020B0604020202020204" pitchFamily="34" charset="0"/>
                <a:cs typeface="Arial" panose="020B0604020202020204" pitchFamily="34" charset="0"/>
              </a:rPr>
              <a:t> 21 causa el </a:t>
            </a:r>
            <a:r>
              <a:rPr lang="en-US" sz="4000" dirty="0" err="1">
                <a:latin typeface="Arial" panose="020B0604020202020204" pitchFamily="34" charset="0"/>
                <a:cs typeface="Arial" panose="020B0604020202020204" pitchFamily="34" charset="0"/>
              </a:rPr>
              <a:t>síndrome</a:t>
            </a:r>
            <a:r>
              <a:rPr lang="en-US" sz="4000" dirty="0">
                <a:latin typeface="Arial" panose="020B0604020202020204" pitchFamily="34" charset="0"/>
                <a:cs typeface="Arial" panose="020B0604020202020204" pitchFamily="34" charset="0"/>
              </a:rPr>
              <a:t> de  Down</a:t>
            </a:r>
          </a:p>
        </p:txBody>
      </p:sp>
      <p:pic>
        <p:nvPicPr>
          <p:cNvPr id="46" name="Picture 45">
            <a:extLst>
              <a:ext uri="{FF2B5EF4-FFF2-40B4-BE49-F238E27FC236}">
                <a16:creationId xmlns:a16="http://schemas.microsoft.com/office/drawing/2014/main" id="{35E926BA-48B8-4C4E-BE02-FBE64331CB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42009" y="1900754"/>
            <a:ext cx="2768098" cy="2025368"/>
          </a:xfrm>
          <a:prstGeom prst="rect">
            <a:avLst/>
          </a:prstGeom>
        </p:spPr>
      </p:pic>
      <p:pic>
        <p:nvPicPr>
          <p:cNvPr id="47" name="Picture 46" descr="1c.png">
            <a:extLst>
              <a:ext uri="{FF2B5EF4-FFF2-40B4-BE49-F238E27FC236}">
                <a16:creationId xmlns:a16="http://schemas.microsoft.com/office/drawing/2014/main" id="{06FD82D5-3B5C-4541-88DC-4A14CF00494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2129" y="4575896"/>
            <a:ext cx="914400" cy="1280160"/>
          </a:xfrm>
          <a:prstGeom prst="rect">
            <a:avLst/>
          </a:prstGeom>
        </p:spPr>
      </p:pic>
      <p:pic>
        <p:nvPicPr>
          <p:cNvPr id="48" name="Picture 47" descr="2h.png">
            <a:extLst>
              <a:ext uri="{FF2B5EF4-FFF2-40B4-BE49-F238E27FC236}">
                <a16:creationId xmlns:a16="http://schemas.microsoft.com/office/drawing/2014/main" id="{F8422BB7-51DA-594A-B393-6C90E82DF25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02449" y="4575896"/>
            <a:ext cx="914400" cy="1280160"/>
          </a:xfrm>
          <a:prstGeom prst="rect">
            <a:avLst/>
          </a:prstGeom>
        </p:spPr>
      </p:pic>
      <p:pic>
        <p:nvPicPr>
          <p:cNvPr id="49" name="Picture 48" descr="3s.png">
            <a:extLst>
              <a:ext uri="{FF2B5EF4-FFF2-40B4-BE49-F238E27FC236}">
                <a16:creationId xmlns:a16="http://schemas.microsoft.com/office/drawing/2014/main" id="{1CB350A2-A84E-5E4A-B2BD-462F7DEFC35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67609" y="4575896"/>
            <a:ext cx="914400" cy="1280160"/>
          </a:xfrm>
          <a:prstGeom prst="rect">
            <a:avLst/>
          </a:prstGeom>
        </p:spPr>
      </p:pic>
      <p:pic>
        <p:nvPicPr>
          <p:cNvPr id="50" name="Picture 49" descr="5c.png">
            <a:extLst>
              <a:ext uri="{FF2B5EF4-FFF2-40B4-BE49-F238E27FC236}">
                <a16:creationId xmlns:a16="http://schemas.microsoft.com/office/drawing/2014/main" id="{E9FF4EE0-C9CE-374C-B3C3-F7C78783ED4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32769" y="4575896"/>
            <a:ext cx="914400" cy="1280160"/>
          </a:xfrm>
          <a:prstGeom prst="rect">
            <a:avLst/>
          </a:prstGeom>
        </p:spPr>
      </p:pic>
      <p:pic>
        <p:nvPicPr>
          <p:cNvPr id="51" name="Picture 50" descr="6h.png">
            <a:extLst>
              <a:ext uri="{FF2B5EF4-FFF2-40B4-BE49-F238E27FC236}">
                <a16:creationId xmlns:a16="http://schemas.microsoft.com/office/drawing/2014/main" id="{8A85B5F5-26D1-5C48-A105-3CD197C6B69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97929" y="4575896"/>
            <a:ext cx="914400" cy="1280160"/>
          </a:xfrm>
          <a:prstGeom prst="rect">
            <a:avLst/>
          </a:prstGeom>
        </p:spPr>
      </p:pic>
      <p:pic>
        <p:nvPicPr>
          <p:cNvPr id="52" name="Picture 51" descr="kd.png">
            <a:extLst>
              <a:ext uri="{FF2B5EF4-FFF2-40B4-BE49-F238E27FC236}">
                <a16:creationId xmlns:a16="http://schemas.microsoft.com/office/drawing/2014/main" id="{4615E1FC-A37B-5C4D-9F2A-8CFBEA707F6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63091" y="4575896"/>
            <a:ext cx="914400" cy="1280160"/>
          </a:xfrm>
          <a:prstGeom prst="rect">
            <a:avLst/>
          </a:prstGeom>
        </p:spPr>
      </p:pic>
      <p:pic>
        <p:nvPicPr>
          <p:cNvPr id="53" name="Picture 52" descr="qs.png">
            <a:extLst>
              <a:ext uri="{FF2B5EF4-FFF2-40B4-BE49-F238E27FC236}">
                <a16:creationId xmlns:a16="http://schemas.microsoft.com/office/drawing/2014/main" id="{272B3CF6-D5FD-C647-8F34-D7E1163B11E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537289" y="4575896"/>
            <a:ext cx="914400" cy="1280160"/>
          </a:xfrm>
          <a:prstGeom prst="rect">
            <a:avLst/>
          </a:prstGeom>
        </p:spPr>
      </p:pic>
      <p:sp>
        <p:nvSpPr>
          <p:cNvPr id="54" name="TextBox 53">
            <a:extLst>
              <a:ext uri="{FF2B5EF4-FFF2-40B4-BE49-F238E27FC236}">
                <a16:creationId xmlns:a16="http://schemas.microsoft.com/office/drawing/2014/main" id="{8617A6D5-FA48-2340-9CB6-BC2952FFC30D}"/>
              </a:ext>
            </a:extLst>
          </p:cNvPr>
          <p:cNvSpPr txBox="1"/>
          <p:nvPr/>
        </p:nvSpPr>
        <p:spPr>
          <a:xfrm>
            <a:off x="130719" y="3939996"/>
            <a:ext cx="1159292" cy="523220"/>
          </a:xfrm>
          <a:prstGeom prst="rect">
            <a:avLst/>
          </a:prstGeom>
          <a:noFill/>
        </p:spPr>
        <p:txBody>
          <a:bodyPr wrap="none" rtlCol="0">
            <a:spAutoFit/>
          </a:bodyPr>
          <a:lstStyle/>
          <a:p>
            <a:pPr algn="ctr"/>
            <a:r>
              <a:rPr lang="en-US" sz="1400" dirty="0" err="1">
                <a:latin typeface="Arial" panose="020B0604020202020204" pitchFamily="34" charset="0"/>
                <a:cs typeface="Arial" panose="020B0604020202020204" pitchFamily="34" charset="0"/>
              </a:rPr>
              <a:t>Enfermedad</a:t>
            </a:r>
            <a:endParaRPr lang="en-US" sz="1400" dirty="0">
              <a:latin typeface="Arial" panose="020B0604020202020204" pitchFamily="34" charset="0"/>
              <a:cs typeface="Arial" panose="020B0604020202020204" pitchFamily="34" charset="0"/>
            </a:endParaRPr>
          </a:p>
          <a:p>
            <a:pPr algn="ctr"/>
            <a:r>
              <a:rPr lang="en-US" sz="1400" dirty="0" err="1">
                <a:latin typeface="Arial" panose="020B0604020202020204" pitchFamily="34" charset="0"/>
                <a:cs typeface="Arial" panose="020B0604020202020204" pitchFamily="34" charset="0"/>
              </a:rPr>
              <a:t>Celíaca</a:t>
            </a:r>
            <a:endParaRPr lang="en-US" sz="1400" dirty="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F52F3468-38EE-044C-AB89-037E767631C7}"/>
              </a:ext>
            </a:extLst>
          </p:cNvPr>
          <p:cNvSpPr txBox="1"/>
          <p:nvPr/>
        </p:nvSpPr>
        <p:spPr>
          <a:xfrm>
            <a:off x="1523143" y="3939996"/>
            <a:ext cx="901209" cy="738664"/>
          </a:xfrm>
          <a:prstGeom prst="rect">
            <a:avLst/>
          </a:prstGeom>
          <a:noFill/>
        </p:spPr>
        <p:txBody>
          <a:bodyPr wrap="none" rtlCol="0">
            <a:spAutoFit/>
          </a:bodyPr>
          <a:lstStyle/>
          <a:p>
            <a:pPr algn="ctr"/>
            <a:r>
              <a:rPr lang="en-US" sz="1400" dirty="0" err="1">
                <a:latin typeface="Arial" panose="020B0604020202020204" pitchFamily="34" charset="0"/>
                <a:cs typeface="Arial" panose="020B0604020202020204" pitchFamily="34" charset="0"/>
              </a:rPr>
              <a:t>Atresias</a:t>
            </a:r>
            <a:endParaRPr lang="en-US" sz="1400"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Intestinal</a:t>
            </a:r>
          </a:p>
          <a:p>
            <a:pPr algn="ctr"/>
            <a:endParaRPr lang="en-US" sz="1400" dirty="0">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8D7E574A-D23F-E441-8366-46010FFA4E52}"/>
              </a:ext>
            </a:extLst>
          </p:cNvPr>
          <p:cNvSpPr txBox="1"/>
          <p:nvPr/>
        </p:nvSpPr>
        <p:spPr>
          <a:xfrm>
            <a:off x="2733080" y="3939996"/>
            <a:ext cx="1021433" cy="738664"/>
          </a:xfrm>
          <a:prstGeom prst="rect">
            <a:avLst/>
          </a:prstGeom>
          <a:noFill/>
        </p:spPr>
        <p:txBody>
          <a:bodyPr wrap="none" rtlCol="0">
            <a:spAutoFit/>
          </a:bodyPr>
          <a:lstStyle/>
          <a:p>
            <a:pPr algn="ctr"/>
            <a:r>
              <a:rPr lang="en-US" sz="1400" dirty="0" err="1">
                <a:latin typeface="Arial" panose="020B0604020202020204" pitchFamily="34" charset="0"/>
                <a:cs typeface="Arial" panose="020B0604020202020204" pitchFamily="34" charset="0"/>
              </a:rPr>
              <a:t>Disfunción</a:t>
            </a:r>
            <a:endParaRPr lang="en-US" sz="1400" dirty="0">
              <a:latin typeface="Arial" panose="020B0604020202020204" pitchFamily="34" charset="0"/>
              <a:cs typeface="Arial" panose="020B0604020202020204" pitchFamily="34" charset="0"/>
            </a:endParaRPr>
          </a:p>
          <a:p>
            <a:pPr algn="ctr"/>
            <a:r>
              <a:rPr lang="en-US" sz="1400" dirty="0" err="1">
                <a:latin typeface="Arial" panose="020B0604020202020204" pitchFamily="34" charset="0"/>
                <a:cs typeface="Arial" panose="020B0604020202020204" pitchFamily="34" charset="0"/>
              </a:rPr>
              <a:t>Tiroidea</a:t>
            </a:r>
            <a:endParaRPr lang="en-US" sz="1400" dirty="0">
              <a:latin typeface="Arial" panose="020B0604020202020204" pitchFamily="34" charset="0"/>
              <a:cs typeface="Arial" panose="020B0604020202020204" pitchFamily="34" charset="0"/>
            </a:endParaRPr>
          </a:p>
          <a:p>
            <a:pPr algn="ctr"/>
            <a:endParaRPr lang="en-US" sz="1400"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77047147-8E20-044B-B5D6-29E23F3093BF}"/>
              </a:ext>
            </a:extLst>
          </p:cNvPr>
          <p:cNvSpPr txBox="1"/>
          <p:nvPr/>
        </p:nvSpPr>
        <p:spPr>
          <a:xfrm>
            <a:off x="3872574" y="4164977"/>
            <a:ext cx="1260281" cy="307777"/>
          </a:xfrm>
          <a:prstGeom prst="rect">
            <a:avLst/>
          </a:prstGeom>
          <a:noFill/>
        </p:spPr>
        <p:txBody>
          <a:bodyPr wrap="none" rtlCol="0">
            <a:spAutoFit/>
          </a:bodyPr>
          <a:lstStyle/>
          <a:p>
            <a:pPr algn="ctr"/>
            <a:r>
              <a:rPr lang="en-US" sz="1400" dirty="0" err="1">
                <a:latin typeface="Arial" panose="020B0604020202020204" pitchFamily="34" charset="0"/>
                <a:cs typeface="Arial" panose="020B0604020202020204" pitchFamily="34" charset="0"/>
              </a:rPr>
              <a:t>Convulsiones</a:t>
            </a:r>
            <a:endParaRPr lang="en-US" sz="1400"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E9D2761B-B043-5946-8D58-6DD86BC506F3}"/>
              </a:ext>
            </a:extLst>
          </p:cNvPr>
          <p:cNvSpPr txBox="1"/>
          <p:nvPr/>
        </p:nvSpPr>
        <p:spPr>
          <a:xfrm>
            <a:off x="5297654" y="4168613"/>
            <a:ext cx="960520" cy="307777"/>
          </a:xfrm>
          <a:prstGeom prst="rect">
            <a:avLst/>
          </a:prstGeom>
          <a:noFill/>
        </p:spPr>
        <p:txBody>
          <a:bodyPr wrap="none" rtlCol="0">
            <a:spAutoFit/>
          </a:bodyPr>
          <a:lstStyle/>
          <a:p>
            <a:pPr algn="ctr"/>
            <a:r>
              <a:rPr lang="en-US" sz="1400" dirty="0" err="1">
                <a:latin typeface="Arial" panose="020B0604020202020204" pitchFamily="34" charset="0"/>
                <a:cs typeface="Arial" panose="020B0604020202020204" pitchFamily="34" charset="0"/>
              </a:rPr>
              <a:t>Leucemia</a:t>
            </a:r>
            <a:endParaRPr lang="en-US" sz="1400"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2C325D9D-4183-334F-8BAA-06CB78FCC86D}"/>
              </a:ext>
            </a:extLst>
          </p:cNvPr>
          <p:cNvSpPr txBox="1"/>
          <p:nvPr/>
        </p:nvSpPr>
        <p:spPr>
          <a:xfrm>
            <a:off x="6483033" y="3832274"/>
            <a:ext cx="1090363" cy="738664"/>
          </a:xfrm>
          <a:prstGeom prst="rect">
            <a:avLst/>
          </a:prstGeom>
          <a:noFill/>
        </p:spPr>
        <p:txBody>
          <a:bodyPr wrap="none" rtlCol="0">
            <a:spAutoFit/>
          </a:bodyPr>
          <a:lstStyle/>
          <a:p>
            <a:pPr algn="ctr"/>
            <a:r>
              <a:rPr lang="en-US" sz="1400" dirty="0" err="1">
                <a:latin typeface="Arial" panose="020B0604020202020204" pitchFamily="34" charset="0"/>
                <a:cs typeface="Arial" panose="020B0604020202020204" pitchFamily="34" charset="0"/>
              </a:rPr>
              <a:t>Defectos</a:t>
            </a:r>
            <a:r>
              <a:rPr lang="en-US" sz="1400" dirty="0">
                <a:latin typeface="Arial" panose="020B0604020202020204" pitchFamily="34" charset="0"/>
                <a:cs typeface="Arial" panose="020B0604020202020204" pitchFamily="34" charset="0"/>
              </a:rPr>
              <a:t> </a:t>
            </a:r>
          </a:p>
          <a:p>
            <a:pPr algn="ctr"/>
            <a:r>
              <a:rPr lang="en-US" sz="1400" dirty="0" err="1">
                <a:latin typeface="Arial" panose="020B0604020202020204" pitchFamily="34" charset="0"/>
                <a:cs typeface="Arial" panose="020B0604020202020204" pitchFamily="34" charset="0"/>
              </a:rPr>
              <a:t>Cardiacos</a:t>
            </a:r>
            <a:endParaRPr lang="en-US" sz="1400" dirty="0">
              <a:latin typeface="Arial" panose="020B0604020202020204" pitchFamily="34" charset="0"/>
              <a:cs typeface="Arial" panose="020B0604020202020204" pitchFamily="34" charset="0"/>
            </a:endParaRPr>
          </a:p>
          <a:p>
            <a:pPr algn="ctr"/>
            <a:r>
              <a:rPr lang="en-US" sz="1400" dirty="0" err="1">
                <a:latin typeface="Arial" panose="020B0604020202020204" pitchFamily="34" charset="0"/>
                <a:cs typeface="Arial" panose="020B0604020202020204" pitchFamily="34" charset="0"/>
              </a:rPr>
              <a:t>Congénitos</a:t>
            </a:r>
            <a:endParaRPr lang="en-US" sz="1400"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B0647EBE-8000-8940-AE74-9743326EA4B4}"/>
              </a:ext>
            </a:extLst>
          </p:cNvPr>
          <p:cNvSpPr txBox="1"/>
          <p:nvPr/>
        </p:nvSpPr>
        <p:spPr>
          <a:xfrm>
            <a:off x="7927929" y="4155439"/>
            <a:ext cx="832280" cy="307777"/>
          </a:xfrm>
          <a:prstGeom prst="rect">
            <a:avLst/>
          </a:prstGeom>
          <a:noFill/>
        </p:spPr>
        <p:txBody>
          <a:bodyPr wrap="none" rtlCol="0">
            <a:spAutoFit/>
          </a:bodyPr>
          <a:lstStyle/>
          <a:p>
            <a:pPr algn="ctr"/>
            <a:r>
              <a:rPr lang="en-US" sz="1400" dirty="0" err="1">
                <a:latin typeface="Arial" panose="020B0604020202020204" pitchFamily="34" charset="0"/>
                <a:cs typeface="Arial" panose="020B0604020202020204" pitchFamily="34" charset="0"/>
              </a:rPr>
              <a:t>Autismo</a:t>
            </a:r>
            <a:endParaRPr lang="en-US" sz="1400" dirty="0">
              <a:latin typeface="Arial" panose="020B0604020202020204" pitchFamily="34" charset="0"/>
              <a:cs typeface="Arial" panose="020B0604020202020204" pitchFamily="34" charset="0"/>
            </a:endParaRPr>
          </a:p>
        </p:txBody>
      </p:sp>
      <p:pic>
        <p:nvPicPr>
          <p:cNvPr id="61" name="Picture 60">
            <a:extLst>
              <a:ext uri="{FF2B5EF4-FFF2-40B4-BE49-F238E27FC236}">
                <a16:creationId xmlns:a16="http://schemas.microsoft.com/office/drawing/2014/main" id="{5538A404-1F45-A044-AC42-4FBCE3FA7448}"/>
              </a:ext>
            </a:extLst>
          </p:cNvPr>
          <p:cNvPicPr/>
          <p:nvPr/>
        </p:nvPicPr>
        <p:blipFill rotWithShape="1">
          <a:blip r:embed="rId11" cstate="print">
            <a:extLst>
              <a:ext uri="{28A0092B-C50C-407E-A947-70E740481C1C}">
                <a14:useLocalDpi xmlns:a14="http://schemas.microsoft.com/office/drawing/2010/main"/>
              </a:ext>
            </a:extLst>
          </a:blip>
          <a:srcRect/>
          <a:stretch/>
        </p:blipFill>
        <p:spPr>
          <a:xfrm flipH="1">
            <a:off x="530014" y="2186503"/>
            <a:ext cx="1747519" cy="1453870"/>
          </a:xfrm>
          <a:prstGeom prst="rect">
            <a:avLst/>
          </a:prstGeom>
        </p:spPr>
      </p:pic>
      <p:cxnSp>
        <p:nvCxnSpPr>
          <p:cNvPr id="62" name="Straight Arrow Connector 61">
            <a:extLst>
              <a:ext uri="{FF2B5EF4-FFF2-40B4-BE49-F238E27FC236}">
                <a16:creationId xmlns:a16="http://schemas.microsoft.com/office/drawing/2014/main" id="{9D117D69-4DD9-5F43-9069-9CA5A26E2381}"/>
              </a:ext>
            </a:extLst>
          </p:cNvPr>
          <p:cNvCxnSpPr/>
          <p:nvPr/>
        </p:nvCxnSpPr>
        <p:spPr>
          <a:xfrm>
            <a:off x="2451689" y="2913438"/>
            <a:ext cx="596311"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BEB1212B-5A39-1A48-8C47-44185BD2EEB8}"/>
              </a:ext>
            </a:extLst>
          </p:cNvPr>
          <p:cNvCxnSpPr/>
          <p:nvPr/>
        </p:nvCxnSpPr>
        <p:spPr>
          <a:xfrm>
            <a:off x="6143157" y="2913438"/>
            <a:ext cx="596311"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8856CCE9-CB78-504A-97B0-6486B937C39D}"/>
              </a:ext>
            </a:extLst>
          </p:cNvPr>
          <p:cNvSpPr txBox="1"/>
          <p:nvPr/>
        </p:nvSpPr>
        <p:spPr>
          <a:xfrm>
            <a:off x="6709253" y="2326490"/>
            <a:ext cx="2159566" cy="1200329"/>
          </a:xfrm>
          <a:prstGeom prst="rect">
            <a:avLst/>
          </a:prstGeom>
          <a:noFill/>
        </p:spPr>
        <p:txBody>
          <a:bodyPr wrap="none" rtlCol="0">
            <a:spAutoFit/>
          </a:bodyPr>
          <a:lstStyle/>
          <a:p>
            <a:pPr algn="ctr"/>
            <a:r>
              <a:rPr lang="en-US" sz="3600">
                <a:latin typeface="Arial" panose="020B0604020202020204" pitchFamily="34" charset="0"/>
                <a:cs typeface="Arial" panose="020B0604020202020204" pitchFamily="34" charset="0"/>
              </a:rPr>
              <a:t>Sindrome</a:t>
            </a:r>
          </a:p>
          <a:p>
            <a:pPr algn="ctr"/>
            <a:r>
              <a:rPr lang="en-US" sz="3600" dirty="0">
                <a:latin typeface="Arial" panose="020B0604020202020204" pitchFamily="34" charset="0"/>
                <a:cs typeface="Arial" panose="020B0604020202020204" pitchFamily="34" charset="0"/>
              </a:rPr>
              <a:t>Down</a:t>
            </a:r>
          </a:p>
        </p:txBody>
      </p:sp>
      <p:sp>
        <p:nvSpPr>
          <p:cNvPr id="65" name="TextBox 64">
            <a:extLst>
              <a:ext uri="{FF2B5EF4-FFF2-40B4-BE49-F238E27FC236}">
                <a16:creationId xmlns:a16="http://schemas.microsoft.com/office/drawing/2014/main" id="{020E833D-7413-804F-A74E-E778C1D08B65}"/>
              </a:ext>
            </a:extLst>
          </p:cNvPr>
          <p:cNvSpPr txBox="1"/>
          <p:nvPr/>
        </p:nvSpPr>
        <p:spPr>
          <a:xfrm>
            <a:off x="511727" y="1605418"/>
            <a:ext cx="1782669" cy="461665"/>
          </a:xfrm>
          <a:prstGeom prst="rect">
            <a:avLst/>
          </a:prstGeom>
          <a:noFill/>
        </p:spPr>
        <p:txBody>
          <a:bodyPr wrap="none" rtlCol="0">
            <a:spAutoFit/>
          </a:bodyPr>
          <a:lstStyle/>
          <a:p>
            <a:pPr algn="ctr"/>
            <a:r>
              <a:rPr lang="en-US" sz="2400" dirty="0" err="1">
                <a:latin typeface="Arial" panose="020B0604020202020204" pitchFamily="34" charset="0"/>
                <a:cs typeface="Arial" panose="020B0604020202020204" pitchFamily="34" charset="0"/>
              </a:rPr>
              <a:t>Trisomia</a:t>
            </a:r>
            <a:r>
              <a:rPr lang="en-US" sz="2400" dirty="0">
                <a:latin typeface="Arial" panose="020B0604020202020204" pitchFamily="34" charset="0"/>
                <a:cs typeface="Arial" panose="020B0604020202020204" pitchFamily="34" charset="0"/>
              </a:rPr>
              <a:t> 21</a:t>
            </a:r>
          </a:p>
        </p:txBody>
      </p:sp>
      <p:sp>
        <p:nvSpPr>
          <p:cNvPr id="66" name="TextBox 65">
            <a:extLst>
              <a:ext uri="{FF2B5EF4-FFF2-40B4-BE49-F238E27FC236}">
                <a16:creationId xmlns:a16="http://schemas.microsoft.com/office/drawing/2014/main" id="{D3EFE9F4-DFB5-9E46-A05A-6FF645ADDAEB}"/>
              </a:ext>
            </a:extLst>
          </p:cNvPr>
          <p:cNvSpPr txBox="1"/>
          <p:nvPr/>
        </p:nvSpPr>
        <p:spPr>
          <a:xfrm>
            <a:off x="467487" y="5921459"/>
            <a:ext cx="548548" cy="307777"/>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~5%</a:t>
            </a:r>
          </a:p>
        </p:txBody>
      </p:sp>
      <p:sp>
        <p:nvSpPr>
          <p:cNvPr id="67" name="TextBox 66">
            <a:extLst>
              <a:ext uri="{FF2B5EF4-FFF2-40B4-BE49-F238E27FC236}">
                <a16:creationId xmlns:a16="http://schemas.microsoft.com/office/drawing/2014/main" id="{6E9AE211-5830-474D-8189-FE8DB91E5426}"/>
              </a:ext>
            </a:extLst>
          </p:cNvPr>
          <p:cNvSpPr txBox="1"/>
          <p:nvPr/>
        </p:nvSpPr>
        <p:spPr>
          <a:xfrm>
            <a:off x="2884021" y="5921459"/>
            <a:ext cx="792205" cy="307777"/>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un 18%</a:t>
            </a:r>
          </a:p>
        </p:txBody>
      </p:sp>
      <p:sp>
        <p:nvSpPr>
          <p:cNvPr id="68" name="TextBox 67">
            <a:extLst>
              <a:ext uri="{FF2B5EF4-FFF2-40B4-BE49-F238E27FC236}">
                <a16:creationId xmlns:a16="http://schemas.microsoft.com/office/drawing/2014/main" id="{6C6B0C40-4FD6-6A42-8B84-EE925F825500}"/>
              </a:ext>
            </a:extLst>
          </p:cNvPr>
          <p:cNvSpPr txBox="1"/>
          <p:nvPr/>
        </p:nvSpPr>
        <p:spPr>
          <a:xfrm>
            <a:off x="5545995" y="5921459"/>
            <a:ext cx="548548" cy="307777"/>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~1%</a:t>
            </a:r>
          </a:p>
        </p:txBody>
      </p:sp>
      <p:sp>
        <p:nvSpPr>
          <p:cNvPr id="69" name="TextBox 68">
            <a:extLst>
              <a:ext uri="{FF2B5EF4-FFF2-40B4-BE49-F238E27FC236}">
                <a16:creationId xmlns:a16="http://schemas.microsoft.com/office/drawing/2014/main" id="{3BD8E031-7DA8-B64F-BC04-2AD6C0576DF6}"/>
              </a:ext>
            </a:extLst>
          </p:cNvPr>
          <p:cNvSpPr txBox="1"/>
          <p:nvPr/>
        </p:nvSpPr>
        <p:spPr>
          <a:xfrm>
            <a:off x="6718171" y="5921459"/>
            <a:ext cx="801823" cy="307777"/>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40-50%</a:t>
            </a:r>
          </a:p>
        </p:txBody>
      </p:sp>
      <p:sp>
        <p:nvSpPr>
          <p:cNvPr id="70" name="TextBox 69">
            <a:extLst>
              <a:ext uri="{FF2B5EF4-FFF2-40B4-BE49-F238E27FC236}">
                <a16:creationId xmlns:a16="http://schemas.microsoft.com/office/drawing/2014/main" id="{36E877D0-3913-2E4A-9B6D-DC92D5559BCA}"/>
              </a:ext>
            </a:extLst>
          </p:cNvPr>
          <p:cNvSpPr txBox="1"/>
          <p:nvPr/>
        </p:nvSpPr>
        <p:spPr>
          <a:xfrm>
            <a:off x="7961614" y="5921459"/>
            <a:ext cx="792205" cy="307777"/>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un 10%</a:t>
            </a:r>
          </a:p>
        </p:txBody>
      </p:sp>
      <p:sp>
        <p:nvSpPr>
          <p:cNvPr id="71" name="TextBox 70">
            <a:extLst>
              <a:ext uri="{FF2B5EF4-FFF2-40B4-BE49-F238E27FC236}">
                <a16:creationId xmlns:a16="http://schemas.microsoft.com/office/drawing/2014/main" id="{E19DCFC8-1D8B-6444-9328-819EE729E329}"/>
              </a:ext>
            </a:extLst>
          </p:cNvPr>
          <p:cNvSpPr txBox="1"/>
          <p:nvPr/>
        </p:nvSpPr>
        <p:spPr>
          <a:xfrm>
            <a:off x="4167934" y="5921459"/>
            <a:ext cx="792204" cy="307777"/>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un 13%</a:t>
            </a:r>
          </a:p>
        </p:txBody>
      </p:sp>
      <p:sp>
        <p:nvSpPr>
          <p:cNvPr id="72" name="TextBox 71">
            <a:extLst>
              <a:ext uri="{FF2B5EF4-FFF2-40B4-BE49-F238E27FC236}">
                <a16:creationId xmlns:a16="http://schemas.microsoft.com/office/drawing/2014/main" id="{A6DF40F1-E95C-7044-A41F-C7FDDEFB5EF0}"/>
              </a:ext>
            </a:extLst>
          </p:cNvPr>
          <p:cNvSpPr txBox="1"/>
          <p:nvPr/>
        </p:nvSpPr>
        <p:spPr>
          <a:xfrm>
            <a:off x="1708810" y="5921459"/>
            <a:ext cx="647934" cy="307777"/>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1481858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B24DB2D9-C42E-2A4F-B41D-3AA6636E8867}"/>
              </a:ext>
            </a:extLst>
          </p:cNvPr>
          <p:cNvSpPr txBox="1">
            <a:spLocks/>
          </p:cNvSpPr>
          <p:nvPr/>
        </p:nvSpPr>
        <p:spPr bwMode="auto">
          <a:xfrm>
            <a:off x="0" y="11113"/>
            <a:ext cx="9144000" cy="1143000"/>
          </a:xfrm>
          <a:prstGeom prst="rect">
            <a:avLst/>
          </a:prstGeom>
          <a:noFill/>
          <a:ln w="9525">
            <a:noFill/>
            <a:miter lim="800000"/>
            <a:headEnd/>
            <a:tailEnd/>
          </a:ln>
        </p:spPr>
        <p:txBody>
          <a:bodyPr anchor="ctr">
            <a:prstTxWarp prst="textNoShape">
              <a:avLst/>
            </a:prstTxWarp>
          </a:bodyPr>
          <a:lstStyle/>
          <a:p>
            <a:pPr algn="ctr" eaLnBrk="1" hangingPunct="1">
              <a:lnSpc>
                <a:spcPct val="80000"/>
              </a:lnSpc>
            </a:pPr>
            <a:r>
              <a:rPr lang="en-US" sz="4000" dirty="0" err="1">
                <a:latin typeface="Arial" pitchFamily="-111" charset="0"/>
                <a:ea typeface="Arial" pitchFamily="-111" charset="0"/>
                <a:cs typeface="Arial" pitchFamily="-111" charset="0"/>
              </a:rPr>
              <a:t>Qué</a:t>
            </a:r>
            <a:r>
              <a:rPr lang="en-US" sz="4000" dirty="0">
                <a:latin typeface="Arial" pitchFamily="-111" charset="0"/>
                <a:ea typeface="Arial" pitchFamily="-111" charset="0"/>
                <a:cs typeface="Arial" pitchFamily="-111" charset="0"/>
              </a:rPr>
              <a:t> son los </a:t>
            </a:r>
            <a:r>
              <a:rPr lang="en-US" sz="4000" dirty="0" err="1">
                <a:latin typeface="Arial" pitchFamily="-111" charset="0"/>
                <a:ea typeface="Arial" pitchFamily="-111" charset="0"/>
                <a:cs typeface="Arial" pitchFamily="-111" charset="0"/>
              </a:rPr>
              <a:t>ensayos</a:t>
            </a:r>
            <a:r>
              <a:rPr lang="en-US" sz="4000" dirty="0">
                <a:latin typeface="Arial" pitchFamily="-111" charset="0"/>
                <a:ea typeface="Arial" pitchFamily="-111" charset="0"/>
                <a:cs typeface="Arial" pitchFamily="-111" charset="0"/>
              </a:rPr>
              <a:t> y </a:t>
            </a:r>
            <a:r>
              <a:rPr lang="en-US" sz="4000" dirty="0" err="1">
                <a:latin typeface="Arial" pitchFamily="-111" charset="0"/>
                <a:ea typeface="Arial" pitchFamily="-111" charset="0"/>
                <a:cs typeface="Arial" pitchFamily="-111" charset="0"/>
              </a:rPr>
              <a:t>estudios</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clínicos</a:t>
            </a:r>
            <a:r>
              <a:rPr lang="en-US" sz="4000" dirty="0">
                <a:latin typeface="Arial" pitchFamily="-111" charset="0"/>
                <a:ea typeface="Arial" pitchFamily="-111" charset="0"/>
                <a:cs typeface="Arial" pitchFamily="-111" charset="0"/>
              </a:rPr>
              <a:t>?</a:t>
            </a:r>
          </a:p>
        </p:txBody>
      </p:sp>
      <p:sp>
        <p:nvSpPr>
          <p:cNvPr id="4" name="Content Placeholder 1">
            <a:extLst>
              <a:ext uri="{FF2B5EF4-FFF2-40B4-BE49-F238E27FC236}">
                <a16:creationId xmlns:a16="http://schemas.microsoft.com/office/drawing/2014/main" id="{DDEFEA5B-0ED9-774B-AC1B-3C167184DF82}"/>
              </a:ext>
            </a:extLst>
          </p:cNvPr>
          <p:cNvSpPr txBox="1">
            <a:spLocks/>
          </p:cNvSpPr>
          <p:nvPr/>
        </p:nvSpPr>
        <p:spPr>
          <a:xfrm>
            <a:off x="33982" y="1070716"/>
            <a:ext cx="9076036" cy="536687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Las </a:t>
            </a:r>
            <a:r>
              <a:rPr lang="en-US" dirty="0" err="1">
                <a:latin typeface="Arial" panose="020B0604020202020204" pitchFamily="34" charset="0"/>
                <a:cs typeface="Arial" panose="020B0604020202020204" pitchFamily="34" charset="0"/>
              </a:rPr>
              <a:t>investigaciones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Clínicas</a:t>
            </a:r>
            <a:r>
              <a:rPr lang="en-US" dirty="0">
                <a:latin typeface="Arial" panose="020B0604020202020204" pitchFamily="34" charset="0"/>
                <a:cs typeface="Arial" panose="020B0604020202020204" pitchFamily="34" charset="0"/>
              </a:rPr>
              <a:t> son </a:t>
            </a:r>
            <a:r>
              <a:rPr lang="en-US" dirty="0" err="1">
                <a:latin typeface="Arial" panose="020B0604020202020204" pitchFamily="34" charset="0"/>
                <a:cs typeface="Arial" panose="020B0604020202020204" pitchFamily="34" charset="0"/>
              </a:rPr>
              <a:t>estudios</a:t>
            </a:r>
            <a:r>
              <a:rPr lang="en-US" dirty="0">
                <a:latin typeface="Arial" panose="020B0604020202020204" pitchFamily="34" charset="0"/>
                <a:cs typeface="Arial" panose="020B0604020202020204" pitchFamily="34" charset="0"/>
              </a:rPr>
              <a:t> los </a:t>
            </a:r>
            <a:r>
              <a:rPr lang="en-US" dirty="0" err="1">
                <a:latin typeface="Arial" panose="020B0604020202020204" pitchFamily="34" charset="0"/>
                <a:cs typeface="Arial" panose="020B0604020202020204" pitchFamily="34" charset="0"/>
              </a:rPr>
              <a:t>cuales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envolucran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gente</a:t>
            </a:r>
            <a:r>
              <a:rPr lang="en-US" dirty="0">
                <a:latin typeface="Arial" panose="020B0604020202020204" pitchFamily="34" charset="0"/>
                <a:cs typeface="Arial" panose="020B0604020202020204" pitchFamily="34" charset="0"/>
              </a:rPr>
              <a:t>  vs. </a:t>
            </a:r>
            <a:r>
              <a:rPr lang="en-US" dirty="0" err="1">
                <a:latin typeface="Arial" panose="020B0604020202020204" pitchFamily="34" charset="0"/>
                <a:cs typeface="Arial" panose="020B0604020202020204" pitchFamily="34" charset="0"/>
              </a:rPr>
              <a:t>otros</a:t>
            </a:r>
            <a:r>
              <a:rPr lang="en-US" dirty="0">
                <a:latin typeface="Arial" panose="020B0604020202020204" pitchFamily="34" charset="0"/>
                <a:cs typeface="Arial" panose="020B0604020202020204" pitchFamily="34" charset="0"/>
              </a:rPr>
              <a:t> animals o </a:t>
            </a:r>
            <a:r>
              <a:rPr lang="en-US" dirty="0" err="1">
                <a:latin typeface="Arial" panose="020B0604020202020204" pitchFamily="34" charset="0"/>
                <a:cs typeface="Arial" panose="020B0604020202020204" pitchFamily="34" charset="0"/>
              </a:rPr>
              <a:t>sistemas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celulares</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Dos </a:t>
            </a:r>
            <a:r>
              <a:rPr lang="en-US" dirty="0" err="1">
                <a:latin typeface="Arial" panose="020B0604020202020204" pitchFamily="34" charset="0"/>
                <a:cs typeface="Arial" panose="020B0604020202020204" pitchFamily="34" charset="0"/>
              </a:rPr>
              <a:t>tipos</a:t>
            </a:r>
            <a:r>
              <a:rPr lang="en-US" dirty="0">
                <a:latin typeface="Arial" panose="020B0604020202020204" pitchFamily="34" charset="0"/>
                <a:cs typeface="Arial" panose="020B0604020202020204" pitchFamily="34" charset="0"/>
              </a:rPr>
              <a:t>: studios de </a:t>
            </a:r>
            <a:r>
              <a:rPr lang="en-US" dirty="0" err="1">
                <a:latin typeface="Arial" panose="020B0604020202020204" pitchFamily="34" charset="0"/>
                <a:cs typeface="Arial" panose="020B0604020202020204" pitchFamily="34" charset="0"/>
              </a:rPr>
              <a:t>observación</a:t>
            </a:r>
            <a:r>
              <a:rPr lang="en-US" dirty="0">
                <a:latin typeface="Arial" panose="020B0604020202020204" pitchFamily="34" charset="0"/>
                <a:cs typeface="Arial" panose="020B0604020202020204" pitchFamily="34" charset="0"/>
              </a:rPr>
              <a:t> y </a:t>
            </a:r>
            <a:r>
              <a:rPr lang="en-US" dirty="0" err="1">
                <a:latin typeface="Arial" panose="020B0604020202020204" pitchFamily="34" charset="0"/>
                <a:cs typeface="Arial" panose="020B0604020202020204" pitchFamily="34" charset="0"/>
              </a:rPr>
              <a:t>estudios</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ensayos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clínicos</a:t>
            </a:r>
            <a:r>
              <a:rPr lang="en-US" dirty="0">
                <a:latin typeface="Arial" panose="020B0604020202020204" pitchFamily="34" charset="0"/>
                <a:cs typeface="Arial" panose="020B0604020202020204" pitchFamily="34" charset="0"/>
              </a:rPr>
              <a:t>.</a:t>
            </a:r>
          </a:p>
          <a:p>
            <a:pPr lvl="1"/>
            <a:r>
              <a:rPr lang="en-US" sz="2400" dirty="0" err="1">
                <a:latin typeface="Arial" panose="020B0604020202020204" pitchFamily="34" charset="0"/>
                <a:cs typeface="Arial" panose="020B0604020202020204" pitchFamily="34" charset="0"/>
              </a:rPr>
              <a:t>Estudios</a:t>
            </a:r>
            <a:r>
              <a:rPr lang="en-US" sz="2400" dirty="0">
                <a:latin typeface="Arial" panose="020B0604020202020204" pitchFamily="34" charset="0"/>
                <a:cs typeface="Arial" panose="020B0604020202020204" pitchFamily="34" charset="0"/>
              </a:rPr>
              <a:t> de </a:t>
            </a:r>
            <a:r>
              <a:rPr lang="en-US" sz="2400" dirty="0" err="1">
                <a:latin typeface="Arial" panose="020B0604020202020204" pitchFamily="34" charset="0"/>
                <a:cs typeface="Arial" panose="020B0604020202020204" pitchFamily="34" charset="0"/>
              </a:rPr>
              <a:t>obsevación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observa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gente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en</a:t>
            </a:r>
            <a:r>
              <a:rPr lang="en-US" sz="2400" dirty="0">
                <a:latin typeface="Arial" panose="020B0604020202020204" pitchFamily="34" charset="0"/>
                <a:cs typeface="Arial" panose="020B0604020202020204" pitchFamily="34" charset="0"/>
              </a:rPr>
              <a:t> un </a:t>
            </a:r>
            <a:r>
              <a:rPr lang="en-US" sz="2400" dirty="0" err="1">
                <a:latin typeface="Arial" panose="020B0604020202020204" pitchFamily="34" charset="0"/>
                <a:cs typeface="Arial" panose="020B0604020202020204" pitchFamily="34" charset="0"/>
              </a:rPr>
              <a:t>ambiente</a:t>
            </a:r>
            <a:r>
              <a:rPr lang="en-US" sz="2400" dirty="0">
                <a:latin typeface="Arial" panose="020B0604020202020204" pitchFamily="34" charset="0"/>
                <a:cs typeface="Arial" panose="020B0604020202020204" pitchFamily="34" charset="0"/>
              </a:rPr>
              <a:t> normal sin </a:t>
            </a:r>
            <a:r>
              <a:rPr lang="en-US" sz="2400" dirty="0" err="1">
                <a:latin typeface="Arial" panose="020B0604020202020204" pitchFamily="34" charset="0"/>
                <a:cs typeface="Arial" panose="020B0604020202020204" pitchFamily="34" charset="0"/>
              </a:rPr>
              <a:t>ninguna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intervención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Estos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estudios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ayudan</a:t>
            </a:r>
            <a:r>
              <a:rPr lang="en-US" sz="2400" dirty="0">
                <a:latin typeface="Arial" panose="020B0604020202020204" pitchFamily="34" charset="0"/>
                <a:cs typeface="Arial" panose="020B0604020202020204" pitchFamily="34" charset="0"/>
              </a:rPr>
              <a:t> a </a:t>
            </a:r>
            <a:r>
              <a:rPr lang="en-US" sz="2400" dirty="0" err="1">
                <a:latin typeface="Arial" panose="020B0604020202020204" pitchFamily="34" charset="0"/>
                <a:cs typeface="Arial" panose="020B0604020202020204" pitchFamily="34" charset="0"/>
              </a:rPr>
              <a:t>identificar</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nuevos</a:t>
            </a:r>
            <a:r>
              <a:rPr lang="en-US" sz="2400" dirty="0">
                <a:latin typeface="Arial" panose="020B0604020202020204" pitchFamily="34" charset="0"/>
                <a:cs typeface="Arial" panose="020B0604020202020204" pitchFamily="34" charset="0"/>
              </a:rPr>
              <a:t> y </a:t>
            </a:r>
            <a:r>
              <a:rPr lang="en-US" sz="2400" dirty="0" err="1">
                <a:latin typeface="Arial" panose="020B0604020202020204" pitchFamily="34" charset="0"/>
                <a:cs typeface="Arial" panose="020B0604020202020204" pitchFamily="34" charset="0"/>
              </a:rPr>
              <a:t>posibles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ensayos</a:t>
            </a:r>
            <a:r>
              <a:rPr lang="en-US" sz="2400" dirty="0">
                <a:latin typeface="Arial" panose="020B0604020202020204" pitchFamily="34" charset="0"/>
                <a:cs typeface="Arial" panose="020B0604020202020204" pitchFamily="34" charset="0"/>
              </a:rPr>
              <a:t>. </a:t>
            </a:r>
          </a:p>
          <a:p>
            <a:pPr lvl="1"/>
            <a:r>
              <a:rPr lang="en-US" sz="2400" dirty="0" err="1">
                <a:latin typeface="Arial" panose="020B0604020202020204" pitchFamily="34" charset="0"/>
                <a:cs typeface="Arial" panose="020B0604020202020204" pitchFamily="34" charset="0"/>
              </a:rPr>
              <a:t>Ensayos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clinicos</a:t>
            </a:r>
            <a:r>
              <a:rPr lang="en-US" sz="2400" dirty="0">
                <a:latin typeface="Arial" panose="020B0604020202020204" pitchFamily="34" charset="0"/>
                <a:cs typeface="Arial" panose="020B0604020202020204" pitchFamily="34" charset="0"/>
              </a:rPr>
              <a:t> son </a:t>
            </a:r>
            <a:r>
              <a:rPr lang="en-US" sz="2400" dirty="0" err="1">
                <a:latin typeface="Arial" panose="020B0604020202020204" pitchFamily="34" charset="0"/>
                <a:cs typeface="Arial" panose="020B0604020202020204" pitchFamily="34" charset="0"/>
              </a:rPr>
              <a:t>investigaciones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hechas</a:t>
            </a:r>
            <a:r>
              <a:rPr lang="en-US" sz="2400" dirty="0">
                <a:latin typeface="Arial" panose="020B0604020202020204" pitchFamily="34" charset="0"/>
                <a:cs typeface="Arial" panose="020B0604020202020204" pitchFamily="34" charset="0"/>
              </a:rPr>
              <a:t> con personas </a:t>
            </a:r>
            <a:r>
              <a:rPr lang="en-US" sz="2400" dirty="0" err="1">
                <a:latin typeface="Arial" panose="020B0604020202020204" pitchFamily="34" charset="0"/>
                <a:cs typeface="Arial" panose="020B0604020202020204" pitchFamily="34" charset="0"/>
              </a:rPr>
              <a:t>orientadas</a:t>
            </a:r>
            <a:r>
              <a:rPr lang="en-US" sz="2400" dirty="0">
                <a:latin typeface="Arial" panose="020B0604020202020204" pitchFamily="34" charset="0"/>
                <a:cs typeface="Arial" panose="020B0604020202020204" pitchFamily="34" charset="0"/>
              </a:rPr>
              <a:t> a </a:t>
            </a:r>
            <a:r>
              <a:rPr lang="en-US" sz="2400" dirty="0" err="1">
                <a:latin typeface="Arial" panose="020B0604020202020204" pitchFamily="34" charset="0"/>
                <a:cs typeface="Arial" panose="020B0604020202020204" pitchFamily="34" charset="0"/>
              </a:rPr>
              <a:t>evaluar</a:t>
            </a:r>
            <a:r>
              <a:rPr lang="en-US" sz="2400" dirty="0">
                <a:latin typeface="Arial" panose="020B0604020202020204" pitchFamily="34" charset="0"/>
                <a:cs typeface="Arial" panose="020B0604020202020204" pitchFamily="34" charset="0"/>
              </a:rPr>
              <a:t> una </a:t>
            </a:r>
            <a:r>
              <a:rPr lang="en-US" sz="2400" dirty="0" err="1">
                <a:latin typeface="Arial" panose="020B0604020202020204" pitchFamily="34" charset="0"/>
                <a:cs typeface="Arial" panose="020B0604020202020204" pitchFamily="34" charset="0"/>
              </a:rPr>
              <a:t>intervención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Esta</a:t>
            </a:r>
            <a:r>
              <a:rPr lang="en-US" sz="2400" dirty="0">
                <a:latin typeface="Arial" panose="020B0604020202020204" pitchFamily="34" charset="0"/>
                <a:cs typeface="Arial" panose="020B0604020202020204" pitchFamily="34" charset="0"/>
              </a:rPr>
              <a:t> es la forma principal  </a:t>
            </a:r>
            <a:r>
              <a:rPr lang="en-US" sz="2400" dirty="0" err="1">
                <a:latin typeface="Arial" panose="020B0604020202020204" pitchFamily="34" charset="0"/>
                <a:cs typeface="Arial" panose="020B0604020202020204" pitchFamily="34" charset="0"/>
              </a:rPr>
              <a:t>en</a:t>
            </a:r>
            <a:r>
              <a:rPr lang="en-US" sz="2400" dirty="0">
                <a:latin typeface="Arial" panose="020B0604020202020204" pitchFamily="34" charset="0"/>
                <a:cs typeface="Arial" panose="020B0604020202020204" pitchFamily="34" charset="0"/>
              </a:rPr>
              <a:t> que los </a:t>
            </a:r>
            <a:r>
              <a:rPr lang="en-US" sz="2400" dirty="0" err="1">
                <a:latin typeface="Arial" panose="020B0604020202020204" pitchFamily="34" charset="0"/>
                <a:cs typeface="Arial" panose="020B0604020202020204" pitchFamily="34" charset="0"/>
              </a:rPr>
              <a:t>investigadores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descubren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algunos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tratamientos</a:t>
            </a:r>
            <a:r>
              <a:rPr lang="en-US" sz="2400" dirty="0">
                <a:latin typeface="Arial" panose="020B0604020202020204" pitchFamily="34" charset="0"/>
                <a:cs typeface="Arial" panose="020B0604020202020204" pitchFamily="34" charset="0"/>
              </a:rPr>
              <a:t>.</a:t>
            </a:r>
          </a:p>
          <a:p>
            <a:endParaRPr lang="en-US" dirty="0"/>
          </a:p>
        </p:txBody>
      </p:sp>
      <p:sp>
        <p:nvSpPr>
          <p:cNvPr id="2" name="Rectangle 1">
            <a:extLst>
              <a:ext uri="{FF2B5EF4-FFF2-40B4-BE49-F238E27FC236}">
                <a16:creationId xmlns:a16="http://schemas.microsoft.com/office/drawing/2014/main" id="{880FD732-206A-5F4C-AC5D-BD8C1DAFF1EE}"/>
              </a:ext>
            </a:extLst>
          </p:cNvPr>
          <p:cNvSpPr/>
          <p:nvPr/>
        </p:nvSpPr>
        <p:spPr>
          <a:xfrm>
            <a:off x="1803400" y="6506871"/>
            <a:ext cx="7340600" cy="369332"/>
          </a:xfrm>
          <a:prstGeom prst="rect">
            <a:avLst/>
          </a:prstGeom>
        </p:spPr>
        <p:txBody>
          <a:bodyPr wrap="square">
            <a:spAutoFit/>
          </a:bodyPr>
          <a:lstStyle/>
          <a:p>
            <a:pPr algn="r"/>
            <a:r>
              <a:rPr lang="en-US" dirty="0">
                <a:latin typeface="Arial" panose="020B0604020202020204" pitchFamily="34" charset="0"/>
                <a:cs typeface="Arial" panose="020B0604020202020204" pitchFamily="34" charset="0"/>
              </a:rPr>
              <a:t>https://www.nia.nih.gov/health/what-are-clinical-trials-and-studies</a:t>
            </a:r>
          </a:p>
        </p:txBody>
      </p:sp>
      <p:sp>
        <p:nvSpPr>
          <p:cNvPr id="5" name="Rectangle 4">
            <a:extLst>
              <a:ext uri="{FF2B5EF4-FFF2-40B4-BE49-F238E27FC236}">
                <a16:creationId xmlns:a16="http://schemas.microsoft.com/office/drawing/2014/main" id="{28D50F3B-7E96-1549-8E36-42B6E915DFC1}"/>
              </a:ext>
            </a:extLst>
          </p:cNvPr>
          <p:cNvSpPr/>
          <p:nvPr/>
        </p:nvSpPr>
        <p:spPr>
          <a:xfrm flipV="1">
            <a:off x="0" y="6553199"/>
            <a:ext cx="9144000" cy="1366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8095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6"/>
          <p:cNvSpPr>
            <a:spLocks noGrp="1"/>
          </p:cNvSpPr>
          <p:nvPr>
            <p:ph type="title"/>
          </p:nvPr>
        </p:nvSpPr>
        <p:spPr>
          <a:xfrm>
            <a:off x="0" y="-73025"/>
            <a:ext cx="9144000" cy="1143000"/>
          </a:xfrm>
        </p:spPr>
        <p:txBody>
          <a:bodyPr>
            <a:normAutofit fontScale="90000"/>
          </a:bodyPr>
          <a:lstStyle/>
          <a:p>
            <a:pPr eaLnBrk="1" hangingPunct="1"/>
            <a:r>
              <a:rPr lang="en-US" sz="3600" dirty="0" err="1">
                <a:latin typeface="Arial" pitchFamily="-111" charset="0"/>
                <a:ea typeface="Arial" pitchFamily="-111" charset="0"/>
                <a:cs typeface="Arial" pitchFamily="-111" charset="0"/>
              </a:rPr>
              <a:t>Cualquier</a:t>
            </a:r>
            <a:r>
              <a:rPr lang="en-US" sz="3600" dirty="0">
                <a:latin typeface="Arial" pitchFamily="-111" charset="0"/>
                <a:ea typeface="Arial" pitchFamily="-111" charset="0"/>
                <a:cs typeface="Arial" pitchFamily="-111" charset="0"/>
              </a:rPr>
              <a:t> persona </a:t>
            </a:r>
            <a:r>
              <a:rPr lang="en-US" sz="3600" dirty="0" err="1">
                <a:latin typeface="Arial" pitchFamily="-111" charset="0"/>
                <a:ea typeface="Arial" pitchFamily="-111" charset="0"/>
                <a:cs typeface="Arial" pitchFamily="-111" charset="0"/>
              </a:rPr>
              <a:t>puede</a:t>
            </a:r>
            <a:r>
              <a:rPr lang="en-US" sz="3600" dirty="0">
                <a:latin typeface="Arial" pitchFamily="-111" charset="0"/>
                <a:ea typeface="Arial" pitchFamily="-111" charset="0"/>
                <a:cs typeface="Arial" pitchFamily="-111" charset="0"/>
              </a:rPr>
              <a:t> </a:t>
            </a:r>
            <a:r>
              <a:rPr lang="en-US" sz="3600" dirty="0" err="1">
                <a:latin typeface="Arial" pitchFamily="-111" charset="0"/>
                <a:ea typeface="Arial" pitchFamily="-111" charset="0"/>
                <a:cs typeface="Arial" pitchFamily="-111" charset="0"/>
              </a:rPr>
              <a:t>participar</a:t>
            </a:r>
            <a:r>
              <a:rPr lang="en-US" sz="3600" dirty="0">
                <a:latin typeface="Arial" pitchFamily="-111" charset="0"/>
                <a:ea typeface="Arial" pitchFamily="-111" charset="0"/>
                <a:cs typeface="Arial" pitchFamily="-111" charset="0"/>
              </a:rPr>
              <a:t> </a:t>
            </a:r>
            <a:r>
              <a:rPr lang="en-US" sz="3600" dirty="0" err="1">
                <a:latin typeface="Arial" pitchFamily="-111" charset="0"/>
                <a:ea typeface="Arial" pitchFamily="-111" charset="0"/>
                <a:cs typeface="Arial" pitchFamily="-111" charset="0"/>
              </a:rPr>
              <a:t>en</a:t>
            </a:r>
            <a:r>
              <a:rPr lang="en-US" sz="3600" dirty="0">
                <a:latin typeface="Arial" pitchFamily="-111" charset="0"/>
                <a:ea typeface="Arial" pitchFamily="-111" charset="0"/>
                <a:cs typeface="Arial" pitchFamily="-111" charset="0"/>
              </a:rPr>
              <a:t> una </a:t>
            </a:r>
            <a:r>
              <a:rPr lang="en-US" sz="3600" dirty="0" err="1">
                <a:latin typeface="Arial" pitchFamily="-111" charset="0"/>
                <a:ea typeface="Arial" pitchFamily="-111" charset="0"/>
                <a:cs typeface="Arial" pitchFamily="-111" charset="0"/>
              </a:rPr>
              <a:t>amplia</a:t>
            </a:r>
            <a:r>
              <a:rPr lang="en-US" sz="3600" dirty="0">
                <a:latin typeface="Arial" pitchFamily="-111" charset="0"/>
                <a:ea typeface="Arial" pitchFamily="-111" charset="0"/>
                <a:cs typeface="Arial" pitchFamily="-111" charset="0"/>
              </a:rPr>
              <a:t> </a:t>
            </a:r>
            <a:r>
              <a:rPr lang="en-US" sz="3600" dirty="0" err="1">
                <a:latin typeface="Arial" pitchFamily="-111" charset="0"/>
                <a:ea typeface="Arial" pitchFamily="-111" charset="0"/>
                <a:cs typeface="Arial" pitchFamily="-111" charset="0"/>
              </a:rPr>
              <a:t>variedad</a:t>
            </a:r>
            <a:r>
              <a:rPr lang="en-US" sz="3600" dirty="0">
                <a:latin typeface="Arial" pitchFamily="-111" charset="0"/>
                <a:ea typeface="Arial" pitchFamily="-111" charset="0"/>
                <a:cs typeface="Arial" pitchFamily="-111" charset="0"/>
              </a:rPr>
              <a:t> de </a:t>
            </a:r>
            <a:r>
              <a:rPr lang="en-US" sz="3600" dirty="0" err="1">
                <a:latin typeface="Arial" pitchFamily="-111" charset="0"/>
                <a:ea typeface="Arial" pitchFamily="-111" charset="0"/>
                <a:cs typeface="Arial" pitchFamily="-111" charset="0"/>
              </a:rPr>
              <a:t>estudios</a:t>
            </a:r>
            <a:r>
              <a:rPr lang="en-US" sz="3600" dirty="0">
                <a:latin typeface="Arial" pitchFamily="-111" charset="0"/>
                <a:ea typeface="Arial" pitchFamily="-111" charset="0"/>
                <a:cs typeface="Arial" pitchFamily="-111" charset="0"/>
              </a:rPr>
              <a:t> </a:t>
            </a:r>
            <a:r>
              <a:rPr lang="en-US" sz="3600" dirty="0" err="1">
                <a:latin typeface="Arial" pitchFamily="-111" charset="0"/>
                <a:ea typeface="Arial" pitchFamily="-111" charset="0"/>
                <a:cs typeface="Arial" pitchFamily="-111" charset="0"/>
              </a:rPr>
              <a:t>clínicos</a:t>
            </a:r>
            <a:r>
              <a:rPr lang="en-US" sz="3600" dirty="0">
                <a:latin typeface="Arial" pitchFamily="-111" charset="0"/>
                <a:ea typeface="Arial" pitchFamily="-111" charset="0"/>
                <a:cs typeface="Arial" pitchFamily="-111" charset="0"/>
              </a:rPr>
              <a:t>.</a:t>
            </a:r>
          </a:p>
        </p:txBody>
      </p:sp>
      <p:sp>
        <p:nvSpPr>
          <p:cNvPr id="3" name="Rectangle 2">
            <a:extLst>
              <a:ext uri="{FF2B5EF4-FFF2-40B4-BE49-F238E27FC236}">
                <a16:creationId xmlns:a16="http://schemas.microsoft.com/office/drawing/2014/main" id="{F373CBE6-380A-994C-AE53-1E5667B43C82}"/>
              </a:ext>
            </a:extLst>
          </p:cNvPr>
          <p:cNvSpPr/>
          <p:nvPr/>
        </p:nvSpPr>
        <p:spPr>
          <a:xfrm>
            <a:off x="254000" y="1069975"/>
            <a:ext cx="4318000" cy="2663825"/>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F9B2AC9-D62F-3640-9C36-B5F678C261C5}"/>
              </a:ext>
            </a:extLst>
          </p:cNvPr>
          <p:cNvSpPr/>
          <p:nvPr/>
        </p:nvSpPr>
        <p:spPr>
          <a:xfrm>
            <a:off x="254000" y="3916008"/>
            <a:ext cx="4318000" cy="2663825"/>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5EFF4F0-B322-4745-8BE7-906332FAA319}"/>
              </a:ext>
            </a:extLst>
          </p:cNvPr>
          <p:cNvSpPr/>
          <p:nvPr/>
        </p:nvSpPr>
        <p:spPr>
          <a:xfrm>
            <a:off x="4682948" y="3916008"/>
            <a:ext cx="4318000" cy="2663825"/>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4A3FD5DB-CB3B-0345-AF9D-A3B901117A67}"/>
              </a:ext>
            </a:extLst>
          </p:cNvPr>
          <p:cNvSpPr/>
          <p:nvPr/>
        </p:nvSpPr>
        <p:spPr>
          <a:xfrm>
            <a:off x="4682948" y="1069975"/>
            <a:ext cx="4318000" cy="2663825"/>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656F3F2-0E64-0E48-9F81-902EB454D9FD}"/>
              </a:ext>
            </a:extLst>
          </p:cNvPr>
          <p:cNvPicPr>
            <a:picLocks noChangeAspect="1"/>
          </p:cNvPicPr>
          <p:nvPr/>
        </p:nvPicPr>
        <p:blipFill>
          <a:blip r:embed="rId3"/>
          <a:stretch>
            <a:fillRect/>
          </a:stretch>
        </p:blipFill>
        <p:spPr>
          <a:xfrm>
            <a:off x="1814610" y="1361103"/>
            <a:ext cx="1196779" cy="1725967"/>
          </a:xfrm>
          <a:prstGeom prst="rect">
            <a:avLst/>
          </a:prstGeom>
        </p:spPr>
      </p:pic>
      <p:sp>
        <p:nvSpPr>
          <p:cNvPr id="66" name="TextBox 65">
            <a:extLst>
              <a:ext uri="{FF2B5EF4-FFF2-40B4-BE49-F238E27FC236}">
                <a16:creationId xmlns:a16="http://schemas.microsoft.com/office/drawing/2014/main" id="{4831FE25-E602-E542-92B7-E62F6CFFCDD0}"/>
              </a:ext>
            </a:extLst>
          </p:cNvPr>
          <p:cNvSpPr txBox="1"/>
          <p:nvPr/>
        </p:nvSpPr>
        <p:spPr>
          <a:xfrm>
            <a:off x="254000" y="3188670"/>
            <a:ext cx="4318000" cy="375368"/>
          </a:xfrm>
          <a:prstGeom prst="rect">
            <a:avLst/>
          </a:prstGeom>
          <a:noFill/>
        </p:spPr>
        <p:txBody>
          <a:bodyPr wrap="square" rtlCol="0">
            <a:spAutoFit/>
          </a:bodyPr>
          <a:lstStyle/>
          <a:p>
            <a:pPr algn="ctr"/>
            <a:r>
              <a:rPr lang="en-US" b="1" dirty="0" err="1">
                <a:latin typeface="Arial"/>
                <a:cs typeface="Arial"/>
              </a:rPr>
              <a:t>Tratamiento</a:t>
            </a:r>
            <a:endParaRPr lang="en-US" b="1" dirty="0">
              <a:latin typeface="Arial"/>
              <a:cs typeface="Arial"/>
            </a:endParaRPr>
          </a:p>
        </p:txBody>
      </p:sp>
      <p:sp>
        <p:nvSpPr>
          <p:cNvPr id="68" name="TextBox 67">
            <a:extLst>
              <a:ext uri="{FF2B5EF4-FFF2-40B4-BE49-F238E27FC236}">
                <a16:creationId xmlns:a16="http://schemas.microsoft.com/office/drawing/2014/main" id="{7C170A28-B222-824F-87C4-61A783C68A92}"/>
              </a:ext>
            </a:extLst>
          </p:cNvPr>
          <p:cNvSpPr txBox="1"/>
          <p:nvPr/>
        </p:nvSpPr>
        <p:spPr>
          <a:xfrm>
            <a:off x="4684810" y="3188670"/>
            <a:ext cx="4318000" cy="375368"/>
          </a:xfrm>
          <a:prstGeom prst="rect">
            <a:avLst/>
          </a:prstGeom>
          <a:noFill/>
        </p:spPr>
        <p:txBody>
          <a:bodyPr wrap="square" rtlCol="0">
            <a:spAutoFit/>
          </a:bodyPr>
          <a:lstStyle/>
          <a:p>
            <a:pPr algn="ctr"/>
            <a:r>
              <a:rPr lang="en-US" b="1" dirty="0" err="1">
                <a:latin typeface="Arial"/>
                <a:cs typeface="Arial"/>
              </a:rPr>
              <a:t>Extracción</a:t>
            </a:r>
            <a:r>
              <a:rPr lang="en-US" b="1" dirty="0">
                <a:latin typeface="Arial"/>
                <a:cs typeface="Arial"/>
              </a:rPr>
              <a:t> de </a:t>
            </a:r>
            <a:r>
              <a:rPr lang="en-US" b="1" dirty="0" err="1">
                <a:latin typeface="Arial"/>
                <a:cs typeface="Arial"/>
              </a:rPr>
              <a:t>sandre</a:t>
            </a:r>
            <a:endParaRPr lang="en-US" b="1" dirty="0">
              <a:latin typeface="Arial"/>
              <a:cs typeface="Arial"/>
            </a:endParaRPr>
          </a:p>
        </p:txBody>
      </p:sp>
      <p:pic>
        <p:nvPicPr>
          <p:cNvPr id="12" name="Picture 11">
            <a:extLst>
              <a:ext uri="{FF2B5EF4-FFF2-40B4-BE49-F238E27FC236}">
                <a16:creationId xmlns:a16="http://schemas.microsoft.com/office/drawing/2014/main" id="{1C642ABF-4203-4D4C-BB2F-4437C0EEC718}"/>
              </a:ext>
            </a:extLst>
          </p:cNvPr>
          <p:cNvPicPr>
            <a:picLocks noChangeAspect="1"/>
          </p:cNvPicPr>
          <p:nvPr/>
        </p:nvPicPr>
        <p:blipFill>
          <a:blip r:embed="rId4"/>
          <a:stretch>
            <a:fillRect/>
          </a:stretch>
        </p:blipFill>
        <p:spPr>
          <a:xfrm>
            <a:off x="5778322" y="1149349"/>
            <a:ext cx="2127251" cy="2127251"/>
          </a:xfrm>
          <a:prstGeom prst="rect">
            <a:avLst/>
          </a:prstGeom>
        </p:spPr>
      </p:pic>
      <p:sp>
        <p:nvSpPr>
          <p:cNvPr id="72" name="TextBox 71">
            <a:extLst>
              <a:ext uri="{FF2B5EF4-FFF2-40B4-BE49-F238E27FC236}">
                <a16:creationId xmlns:a16="http://schemas.microsoft.com/office/drawing/2014/main" id="{3ECA9EBB-4C66-F846-9BCD-361FF87608F1}"/>
              </a:ext>
            </a:extLst>
          </p:cNvPr>
          <p:cNvSpPr txBox="1"/>
          <p:nvPr/>
        </p:nvSpPr>
        <p:spPr>
          <a:xfrm>
            <a:off x="253999" y="6152179"/>
            <a:ext cx="4318000" cy="375368"/>
          </a:xfrm>
          <a:prstGeom prst="rect">
            <a:avLst/>
          </a:prstGeom>
          <a:noFill/>
        </p:spPr>
        <p:txBody>
          <a:bodyPr wrap="square" rtlCol="0">
            <a:spAutoFit/>
          </a:bodyPr>
          <a:lstStyle/>
          <a:p>
            <a:pPr algn="ctr"/>
            <a:r>
              <a:rPr lang="en-US" b="1" dirty="0" err="1">
                <a:latin typeface="Arial"/>
                <a:cs typeface="Arial"/>
              </a:rPr>
              <a:t>Estudio</a:t>
            </a:r>
            <a:r>
              <a:rPr lang="en-US" b="1" dirty="0">
                <a:latin typeface="Arial"/>
                <a:cs typeface="Arial"/>
              </a:rPr>
              <a:t> del </a:t>
            </a:r>
            <a:r>
              <a:rPr lang="en-US" b="1" dirty="0" err="1">
                <a:latin typeface="Arial"/>
                <a:cs typeface="Arial"/>
              </a:rPr>
              <a:t>sueño</a:t>
            </a:r>
            <a:endParaRPr lang="en-US" b="1" dirty="0">
              <a:latin typeface="Arial"/>
              <a:cs typeface="Arial"/>
            </a:endParaRPr>
          </a:p>
        </p:txBody>
      </p:sp>
      <p:sp>
        <p:nvSpPr>
          <p:cNvPr id="74" name="TextBox 73">
            <a:extLst>
              <a:ext uri="{FF2B5EF4-FFF2-40B4-BE49-F238E27FC236}">
                <a16:creationId xmlns:a16="http://schemas.microsoft.com/office/drawing/2014/main" id="{3C5AADF0-0E55-4C4B-A3C5-C628E1A8B329}"/>
              </a:ext>
            </a:extLst>
          </p:cNvPr>
          <p:cNvSpPr txBox="1"/>
          <p:nvPr/>
        </p:nvSpPr>
        <p:spPr>
          <a:xfrm>
            <a:off x="4561984" y="6152179"/>
            <a:ext cx="4318000" cy="375368"/>
          </a:xfrm>
          <a:prstGeom prst="rect">
            <a:avLst/>
          </a:prstGeom>
          <a:noFill/>
        </p:spPr>
        <p:txBody>
          <a:bodyPr wrap="square" rtlCol="0">
            <a:spAutoFit/>
          </a:bodyPr>
          <a:lstStyle/>
          <a:p>
            <a:pPr algn="ctr"/>
            <a:r>
              <a:rPr lang="en-US" b="1" dirty="0" err="1">
                <a:latin typeface="Arial"/>
                <a:cs typeface="Arial"/>
              </a:rPr>
              <a:t>Intervención</a:t>
            </a:r>
            <a:r>
              <a:rPr lang="en-US" b="1" dirty="0">
                <a:latin typeface="Arial"/>
                <a:cs typeface="Arial"/>
              </a:rPr>
              <a:t> del habla</a:t>
            </a:r>
          </a:p>
        </p:txBody>
      </p:sp>
      <p:pic>
        <p:nvPicPr>
          <p:cNvPr id="24" name="Picture 23">
            <a:extLst>
              <a:ext uri="{FF2B5EF4-FFF2-40B4-BE49-F238E27FC236}">
                <a16:creationId xmlns:a16="http://schemas.microsoft.com/office/drawing/2014/main" id="{2E6AB83A-7828-DD42-9701-B6F774AD5B4F}"/>
              </a:ext>
            </a:extLst>
          </p:cNvPr>
          <p:cNvPicPr>
            <a:picLocks noChangeAspect="1"/>
          </p:cNvPicPr>
          <p:nvPr/>
        </p:nvPicPr>
        <p:blipFill>
          <a:blip r:embed="rId5"/>
          <a:stretch>
            <a:fillRect/>
          </a:stretch>
        </p:blipFill>
        <p:spPr>
          <a:xfrm>
            <a:off x="5404112" y="4111886"/>
            <a:ext cx="2324679" cy="1989493"/>
          </a:xfrm>
          <a:prstGeom prst="rect">
            <a:avLst/>
          </a:prstGeom>
        </p:spPr>
      </p:pic>
      <p:pic>
        <p:nvPicPr>
          <p:cNvPr id="27" name="Picture 26">
            <a:extLst>
              <a:ext uri="{FF2B5EF4-FFF2-40B4-BE49-F238E27FC236}">
                <a16:creationId xmlns:a16="http://schemas.microsoft.com/office/drawing/2014/main" id="{98AEC75E-9577-3549-B094-9699BC7DFE32}"/>
              </a:ext>
            </a:extLst>
          </p:cNvPr>
          <p:cNvPicPr>
            <a:picLocks noChangeAspect="1"/>
          </p:cNvPicPr>
          <p:nvPr/>
        </p:nvPicPr>
        <p:blipFill>
          <a:blip r:embed="rId6"/>
          <a:stretch>
            <a:fillRect/>
          </a:stretch>
        </p:blipFill>
        <p:spPr>
          <a:xfrm>
            <a:off x="1442291" y="4204932"/>
            <a:ext cx="1917700" cy="1803400"/>
          </a:xfrm>
          <a:prstGeom prst="rect">
            <a:avLst/>
          </a:prstGeom>
        </p:spPr>
      </p:pic>
    </p:spTree>
    <p:extLst>
      <p:ext uri="{BB962C8B-B14F-4D97-AF65-F5344CB8AC3E}">
        <p14:creationId xmlns:p14="http://schemas.microsoft.com/office/powerpoint/2010/main" val="3480565822"/>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B24DB2D9-C42E-2A4F-B41D-3AA6636E8867}"/>
              </a:ext>
            </a:extLst>
          </p:cNvPr>
          <p:cNvSpPr txBox="1">
            <a:spLocks/>
          </p:cNvSpPr>
          <p:nvPr/>
        </p:nvSpPr>
        <p:spPr bwMode="auto">
          <a:xfrm>
            <a:off x="0" y="11113"/>
            <a:ext cx="9144000" cy="1143000"/>
          </a:xfrm>
          <a:prstGeom prst="rect">
            <a:avLst/>
          </a:prstGeom>
          <a:noFill/>
          <a:ln w="9525">
            <a:noFill/>
            <a:miter lim="800000"/>
            <a:headEnd/>
            <a:tailEnd/>
          </a:ln>
        </p:spPr>
        <p:txBody>
          <a:bodyPr anchor="ctr">
            <a:prstTxWarp prst="textNoShape">
              <a:avLst/>
            </a:prstTxWarp>
          </a:bodyPr>
          <a:lstStyle/>
          <a:p>
            <a:pPr algn="ctr" eaLnBrk="1" hangingPunct="1">
              <a:lnSpc>
                <a:spcPct val="80000"/>
              </a:lnSpc>
            </a:pPr>
            <a:r>
              <a:rPr lang="en-US" sz="4000" dirty="0">
                <a:latin typeface="Arial" pitchFamily="-111" charset="0"/>
                <a:ea typeface="Arial" pitchFamily="-111" charset="0"/>
                <a:cs typeface="Arial" pitchFamily="-111" charset="0"/>
              </a:rPr>
              <a:t>Por </a:t>
            </a:r>
            <a:r>
              <a:rPr lang="en-US" sz="4000" dirty="0" err="1">
                <a:latin typeface="Arial" pitchFamily="-111" charset="0"/>
                <a:ea typeface="Arial" pitchFamily="-111" charset="0"/>
                <a:cs typeface="Arial" pitchFamily="-111" charset="0"/>
              </a:rPr>
              <a:t>qué</a:t>
            </a:r>
            <a:r>
              <a:rPr lang="en-US" sz="4000" dirty="0">
                <a:latin typeface="Arial" pitchFamily="-111" charset="0"/>
                <a:ea typeface="Arial" pitchFamily="-111" charset="0"/>
                <a:cs typeface="Arial" pitchFamily="-111" charset="0"/>
              </a:rPr>
              <a:t> las personas </a:t>
            </a:r>
            <a:r>
              <a:rPr lang="en-US" sz="4000" dirty="0" err="1">
                <a:latin typeface="Arial" pitchFamily="-111" charset="0"/>
                <a:ea typeface="Arial" pitchFamily="-111" charset="0"/>
                <a:cs typeface="Arial" pitchFamily="-111" charset="0"/>
              </a:rPr>
              <a:t>participan</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en</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estudios</a:t>
            </a:r>
            <a:r>
              <a:rPr lang="en-US" sz="4000" dirty="0">
                <a:latin typeface="Arial" pitchFamily="-111" charset="0"/>
                <a:ea typeface="Arial" pitchFamily="-111" charset="0"/>
                <a:cs typeface="Arial" pitchFamily="-111" charset="0"/>
              </a:rPr>
              <a:t> </a:t>
            </a:r>
            <a:r>
              <a:rPr lang="en-US" sz="4000" dirty="0" err="1">
                <a:latin typeface="Arial" pitchFamily="-111" charset="0"/>
                <a:ea typeface="Arial" pitchFamily="-111" charset="0"/>
                <a:cs typeface="Arial" pitchFamily="-111" charset="0"/>
              </a:rPr>
              <a:t>clínicos</a:t>
            </a:r>
            <a:r>
              <a:rPr lang="en-US" sz="4000" dirty="0">
                <a:latin typeface="Arial" pitchFamily="-111" charset="0"/>
                <a:ea typeface="Arial" pitchFamily="-111" charset="0"/>
                <a:cs typeface="Arial" pitchFamily="-111" charset="0"/>
              </a:rPr>
              <a:t>?</a:t>
            </a:r>
          </a:p>
        </p:txBody>
      </p:sp>
      <p:sp>
        <p:nvSpPr>
          <p:cNvPr id="4" name="Content Placeholder 1">
            <a:extLst>
              <a:ext uri="{FF2B5EF4-FFF2-40B4-BE49-F238E27FC236}">
                <a16:creationId xmlns:a16="http://schemas.microsoft.com/office/drawing/2014/main" id="{DDEFEA5B-0ED9-774B-AC1B-3C167184DF82}"/>
              </a:ext>
            </a:extLst>
          </p:cNvPr>
          <p:cNvSpPr txBox="1">
            <a:spLocks/>
          </p:cNvSpPr>
          <p:nvPr/>
        </p:nvSpPr>
        <p:spPr>
          <a:xfrm>
            <a:off x="33982" y="1043822"/>
            <a:ext cx="9110018" cy="5393764"/>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latin typeface="Arial" panose="020B0604020202020204" pitchFamily="34" charset="0"/>
                <a:cs typeface="Arial" panose="020B0604020202020204" pitchFamily="34" charset="0"/>
              </a:rPr>
              <a:t>Para </a:t>
            </a:r>
            <a:r>
              <a:rPr lang="en-US" sz="3000" dirty="0" err="1">
                <a:latin typeface="Arial" panose="020B0604020202020204" pitchFamily="34" charset="0"/>
                <a:cs typeface="Arial" panose="020B0604020202020204" pitchFamily="34" charset="0"/>
              </a:rPr>
              <a:t>ayudarse</a:t>
            </a:r>
            <a:r>
              <a:rPr lang="en-US" sz="3000" dirty="0">
                <a:latin typeface="Arial" panose="020B0604020202020204" pitchFamily="34" charset="0"/>
                <a:cs typeface="Arial" panose="020B0604020202020204" pitchFamily="34" charset="0"/>
              </a:rPr>
              <a:t> a </a:t>
            </a:r>
            <a:r>
              <a:rPr lang="en-US" sz="3000" dirty="0" err="1">
                <a:latin typeface="Arial" panose="020B0604020202020204" pitchFamily="34" charset="0"/>
                <a:cs typeface="Arial" panose="020B0604020202020204" pitchFamily="34" charset="0"/>
              </a:rPr>
              <a:t>si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mismos</a:t>
            </a:r>
            <a:r>
              <a:rPr lang="en-US" sz="3000" dirty="0">
                <a:latin typeface="Arial" panose="020B0604020202020204" pitchFamily="34" charset="0"/>
                <a:cs typeface="Arial" panose="020B0604020202020204" pitchFamily="34" charset="0"/>
              </a:rPr>
              <a:t> / persona con </a:t>
            </a:r>
            <a:r>
              <a:rPr lang="en-US" sz="3000" dirty="0" err="1">
                <a:latin typeface="Arial" panose="020B0604020202020204" pitchFamily="34" charset="0"/>
                <a:cs typeface="Arial" panose="020B0604020202020204" pitchFamily="34" charset="0"/>
              </a:rPr>
              <a:t>síndrome</a:t>
            </a:r>
            <a:r>
              <a:rPr lang="en-US" sz="3000" dirty="0">
                <a:latin typeface="Arial" panose="020B0604020202020204" pitchFamily="34" charset="0"/>
                <a:cs typeface="Arial" panose="020B0604020202020204" pitchFamily="34" charset="0"/>
              </a:rPr>
              <a:t> de down </a:t>
            </a:r>
            <a:r>
              <a:rPr lang="en-US" sz="3000" dirty="0" err="1">
                <a:latin typeface="Arial" panose="020B0604020202020204" pitchFamily="34" charset="0"/>
                <a:cs typeface="Arial" panose="020B0604020202020204" pitchFamily="34" charset="0"/>
              </a:rPr>
              <a:t>directamente</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ya</a:t>
            </a:r>
            <a:r>
              <a:rPr lang="en-US" sz="3000" dirty="0">
                <a:latin typeface="Arial" panose="020B0604020202020204" pitchFamily="34" charset="0"/>
                <a:cs typeface="Arial" panose="020B0604020202020204" pitchFamily="34" charset="0"/>
              </a:rPr>
              <a:t> sea </a:t>
            </a:r>
            <a:r>
              <a:rPr lang="en-US" sz="3000" dirty="0" err="1">
                <a:latin typeface="Arial" panose="020B0604020202020204" pitchFamily="34" charset="0"/>
                <a:cs typeface="Arial" panose="020B0604020202020204" pitchFamily="34" charset="0"/>
              </a:rPr>
              <a:t>ahora</a:t>
            </a:r>
            <a:r>
              <a:rPr lang="en-US" sz="3000" dirty="0">
                <a:latin typeface="Arial" panose="020B0604020202020204" pitchFamily="34" charset="0"/>
                <a:cs typeface="Arial" panose="020B0604020202020204" pitchFamily="34" charset="0"/>
              </a:rPr>
              <a:t> o </a:t>
            </a:r>
            <a:r>
              <a:rPr lang="en-US" sz="3000" dirty="0" err="1">
                <a:latin typeface="Arial" panose="020B0604020202020204" pitchFamily="34" charset="0"/>
                <a:cs typeface="Arial" panose="020B0604020202020204" pitchFamily="34" charset="0"/>
              </a:rPr>
              <a:t>en</a:t>
            </a:r>
            <a:r>
              <a:rPr lang="en-US" sz="3000" dirty="0">
                <a:latin typeface="Arial" panose="020B0604020202020204" pitchFamily="34" charset="0"/>
                <a:cs typeface="Arial" panose="020B0604020202020204" pitchFamily="34" charset="0"/>
              </a:rPr>
              <a:t> el future.</a:t>
            </a:r>
          </a:p>
          <a:p>
            <a:pPr lvl="1"/>
            <a:r>
              <a:rPr lang="en-US" sz="2400" dirty="0" err="1">
                <a:latin typeface="Arial" panose="020B0604020202020204" pitchFamily="34" charset="0"/>
                <a:cs typeface="Arial" panose="020B0604020202020204" pitchFamily="34" charset="0"/>
              </a:rPr>
              <a:t>Puede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recibir</a:t>
            </a:r>
            <a:r>
              <a:rPr lang="en-US" sz="2400" dirty="0">
                <a:latin typeface="Arial" panose="020B0604020202020204" pitchFamily="34" charset="0"/>
                <a:cs typeface="Arial" panose="020B0604020202020204" pitchFamily="34" charset="0"/>
              </a:rPr>
              <a:t> un nuevo </a:t>
            </a:r>
            <a:r>
              <a:rPr lang="en-US" sz="2400" dirty="0" err="1">
                <a:latin typeface="Arial" panose="020B0604020202020204" pitchFamily="34" charset="0"/>
                <a:cs typeface="Arial" panose="020B0604020202020204" pitchFamily="34" charset="0"/>
              </a:rPr>
              <a:t>tratamiento</a:t>
            </a:r>
            <a:r>
              <a:rPr lang="en-US" sz="2400" dirty="0">
                <a:latin typeface="Arial" panose="020B0604020202020204" pitchFamily="34" charset="0"/>
                <a:cs typeface="Arial" panose="020B0604020202020204" pitchFamily="34" charset="0"/>
              </a:rPr>
              <a:t> para una </a:t>
            </a:r>
            <a:r>
              <a:rPr lang="en-US" sz="2400" dirty="0" err="1">
                <a:latin typeface="Arial" panose="020B0604020202020204" pitchFamily="34" charset="0"/>
                <a:cs typeface="Arial" panose="020B0604020202020204" pitchFamily="34" charset="0"/>
              </a:rPr>
              <a:t>enfermedad</a:t>
            </a:r>
            <a:r>
              <a:rPr lang="en-US" sz="2400" dirty="0">
                <a:latin typeface="Arial" panose="020B0604020202020204" pitchFamily="34" charset="0"/>
                <a:cs typeface="Arial" panose="020B0604020202020204" pitchFamily="34" charset="0"/>
              </a:rPr>
              <a:t> antes de que </a:t>
            </a:r>
            <a:r>
              <a:rPr lang="en-US" sz="2400" dirty="0" err="1">
                <a:latin typeface="Arial" panose="020B0604020202020204" pitchFamily="34" charset="0"/>
                <a:cs typeface="Arial" panose="020B0604020202020204" pitchFamily="34" charset="0"/>
              </a:rPr>
              <a:t>esté</a:t>
            </a:r>
            <a:r>
              <a:rPr lang="en-US" sz="2400" dirty="0">
                <a:latin typeface="Arial" panose="020B0604020202020204" pitchFamily="34" charset="0"/>
                <a:cs typeface="Arial" panose="020B0604020202020204" pitchFamily="34" charset="0"/>
              </a:rPr>
              <a:t> disponible para </a:t>
            </a:r>
            <a:r>
              <a:rPr lang="en-US" sz="2400" dirty="0" err="1">
                <a:latin typeface="Arial" panose="020B0604020202020204" pitchFamily="34" charset="0"/>
                <a:cs typeface="Arial" panose="020B0604020202020204" pitchFamily="34" charset="0"/>
              </a:rPr>
              <a:t>todos</a:t>
            </a:r>
            <a:r>
              <a:rPr lang="en-US" sz="2400" dirty="0">
                <a:latin typeface="Arial" panose="020B0604020202020204" pitchFamily="34" charset="0"/>
                <a:cs typeface="Arial" panose="020B0604020202020204" pitchFamily="34" charset="0"/>
              </a:rPr>
              <a:t> los </a:t>
            </a:r>
            <a:r>
              <a:rPr lang="en-US" sz="2400" dirty="0" err="1">
                <a:latin typeface="Arial" panose="020B0604020202020204" pitchFamily="34" charset="0"/>
                <a:cs typeface="Arial" panose="020B0604020202020204" pitchFamily="34" charset="0"/>
              </a:rPr>
              <a:t>demás</a:t>
            </a:r>
            <a:r>
              <a:rPr lang="en-US" sz="2400" dirty="0">
                <a:latin typeface="Arial" panose="020B0604020202020204" pitchFamily="34" charset="0"/>
                <a:cs typeface="Arial" panose="020B0604020202020204" pitchFamily="34" charset="0"/>
              </a:rPr>
              <a:t>.</a:t>
            </a:r>
          </a:p>
          <a:p>
            <a:pPr lvl="1"/>
            <a:r>
              <a:rPr lang="en-US" sz="2400" dirty="0" err="1">
                <a:latin typeface="Arial" panose="020B0604020202020204" pitchFamily="34" charset="0"/>
                <a:cs typeface="Arial" panose="020B0604020202020204" pitchFamily="34" charset="0"/>
              </a:rPr>
              <a:t>Desempeñar</a:t>
            </a:r>
            <a:r>
              <a:rPr lang="en-US" sz="2400" dirty="0">
                <a:latin typeface="Arial" panose="020B0604020202020204" pitchFamily="34" charset="0"/>
                <a:cs typeface="Arial" panose="020B0604020202020204" pitchFamily="34" charset="0"/>
              </a:rPr>
              <a:t> un </a:t>
            </a:r>
            <a:r>
              <a:rPr lang="en-US" sz="2400" dirty="0" err="1">
                <a:latin typeface="Arial" panose="020B0604020202020204" pitchFamily="34" charset="0"/>
                <a:cs typeface="Arial" panose="020B0604020202020204" pitchFamily="34" charset="0"/>
              </a:rPr>
              <a:t>papel</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más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activo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propia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atención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médica</a:t>
            </a:r>
            <a:r>
              <a:rPr lang="en-US" sz="24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Los </a:t>
            </a:r>
            <a:r>
              <a:rPr lang="en-US" sz="2800" dirty="0" err="1">
                <a:latin typeface="Arial" panose="020B0604020202020204" pitchFamily="34" charset="0"/>
                <a:cs typeface="Arial" panose="020B0604020202020204" pitchFamily="34" charset="0"/>
              </a:rPr>
              <a:t>investigadores</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pueden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brindarle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atención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médica</a:t>
            </a:r>
            <a:r>
              <a:rPr lang="en-US" sz="2800" dirty="0">
                <a:latin typeface="Arial" panose="020B0604020202020204" pitchFamily="34" charset="0"/>
                <a:cs typeface="Arial" panose="020B0604020202020204" pitchFamily="34" charset="0"/>
              </a:rPr>
              <a:t> y </a:t>
            </a:r>
            <a:r>
              <a:rPr lang="en-US" sz="2800" dirty="0" err="1">
                <a:latin typeface="Arial" panose="020B0604020202020204" pitchFamily="34" charset="0"/>
                <a:cs typeface="Arial" panose="020B0604020202020204" pitchFamily="34" charset="0"/>
              </a:rPr>
              <a:t>exámenes</a:t>
            </a:r>
            <a:r>
              <a:rPr lang="en-US" sz="2800" dirty="0">
                <a:latin typeface="Arial" panose="020B0604020202020204" pitchFamily="34" charset="0"/>
                <a:cs typeface="Arial" panose="020B0604020202020204" pitchFamily="34" charset="0"/>
              </a:rPr>
              <a:t> de </a:t>
            </a:r>
            <a:r>
              <a:rPr lang="en-US" sz="2800" dirty="0" err="1">
                <a:latin typeface="Arial" panose="020B0604020202020204" pitchFamily="34" charset="0"/>
                <a:cs typeface="Arial" panose="020B0604020202020204" pitchFamily="34" charset="0"/>
              </a:rPr>
              <a:t>salud</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más</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frecuentes</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como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parte</a:t>
            </a:r>
            <a:r>
              <a:rPr lang="en-US" sz="2800" dirty="0">
                <a:latin typeface="Arial" panose="020B0604020202020204" pitchFamily="34" charset="0"/>
                <a:cs typeface="Arial" panose="020B0604020202020204" pitchFamily="34" charset="0"/>
              </a:rPr>
              <a:t> de </a:t>
            </a:r>
            <a:r>
              <a:rPr lang="en-US" sz="2800" dirty="0" err="1">
                <a:latin typeface="Arial" panose="020B0604020202020204" pitchFamily="34" charset="0"/>
                <a:cs typeface="Arial" panose="020B0604020202020204" pitchFamily="34" charset="0"/>
              </a:rPr>
              <a:t>su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tratamiento</a:t>
            </a:r>
            <a:r>
              <a:rPr lang="en-US" sz="2800" dirty="0">
                <a:latin typeface="Arial" panose="020B0604020202020204" pitchFamily="34" charset="0"/>
                <a:cs typeface="Arial" panose="020B0604020202020204" pitchFamily="34" charset="0"/>
              </a:rPr>
              <a:t>.</a:t>
            </a:r>
          </a:p>
          <a:p>
            <a:r>
              <a:rPr lang="en-US" sz="3000" dirty="0" err="1"/>
              <a:t>Puede</a:t>
            </a:r>
            <a:r>
              <a:rPr lang="en-US" sz="3000" dirty="0"/>
              <a:t> </a:t>
            </a:r>
            <a:r>
              <a:rPr lang="en-US" sz="3000" dirty="0" err="1"/>
              <a:t>ayudar</a:t>
            </a:r>
            <a:r>
              <a:rPr lang="en-US" sz="3000" dirty="0"/>
              <a:t> a </a:t>
            </a:r>
            <a:r>
              <a:rPr lang="en-US" sz="3000" dirty="0" err="1"/>
              <a:t>otros</a:t>
            </a:r>
            <a:r>
              <a:rPr lang="en-US" sz="3000" dirty="0"/>
              <a:t> a </a:t>
            </a:r>
            <a:r>
              <a:rPr lang="en-US" sz="3000" dirty="0" err="1"/>
              <a:t>obtener</a:t>
            </a:r>
            <a:r>
              <a:rPr lang="en-US" sz="3000" dirty="0"/>
              <a:t> un </a:t>
            </a:r>
            <a:r>
              <a:rPr lang="en-US" sz="3000" dirty="0" err="1"/>
              <a:t>mejor</a:t>
            </a:r>
            <a:r>
              <a:rPr lang="en-US" sz="3000" dirty="0"/>
              <a:t> </a:t>
            </a:r>
            <a:r>
              <a:rPr lang="en-US" sz="3000" dirty="0" err="1"/>
              <a:t>tratamiento</a:t>
            </a:r>
            <a:r>
              <a:rPr lang="en-US" sz="3000" dirty="0"/>
              <a:t> para sus </a:t>
            </a:r>
            <a:r>
              <a:rPr lang="en-US" sz="3000" dirty="0" err="1"/>
              <a:t>problemas</a:t>
            </a:r>
            <a:r>
              <a:rPr lang="en-US" sz="3000" dirty="0"/>
              <a:t> de </a:t>
            </a:r>
            <a:r>
              <a:rPr lang="en-US" sz="3000" dirty="0" err="1"/>
              <a:t>salud</a:t>
            </a:r>
            <a:r>
              <a:rPr lang="en-US" sz="3000" dirty="0"/>
              <a:t> </a:t>
            </a:r>
            <a:r>
              <a:rPr lang="en-US" sz="3000" dirty="0" err="1"/>
              <a:t>en</a:t>
            </a:r>
            <a:r>
              <a:rPr lang="en-US" sz="3000" dirty="0"/>
              <a:t> un </a:t>
            </a:r>
            <a:r>
              <a:rPr lang="en-US" sz="3000" dirty="0" err="1"/>
              <a:t>futuro</a:t>
            </a:r>
            <a:r>
              <a:rPr lang="en-US" sz="3000" dirty="0"/>
              <a:t>.</a:t>
            </a:r>
          </a:p>
        </p:txBody>
      </p:sp>
      <p:sp>
        <p:nvSpPr>
          <p:cNvPr id="2" name="Rectangle 1">
            <a:extLst>
              <a:ext uri="{FF2B5EF4-FFF2-40B4-BE49-F238E27FC236}">
                <a16:creationId xmlns:a16="http://schemas.microsoft.com/office/drawing/2014/main" id="{880FD732-206A-5F4C-AC5D-BD8C1DAFF1EE}"/>
              </a:ext>
            </a:extLst>
          </p:cNvPr>
          <p:cNvSpPr/>
          <p:nvPr/>
        </p:nvSpPr>
        <p:spPr>
          <a:xfrm>
            <a:off x="1803400" y="6506871"/>
            <a:ext cx="7340600" cy="369332"/>
          </a:xfrm>
          <a:prstGeom prst="rect">
            <a:avLst/>
          </a:prstGeom>
        </p:spPr>
        <p:txBody>
          <a:bodyPr wrap="square">
            <a:spAutoFit/>
          </a:bodyPr>
          <a:lstStyle/>
          <a:p>
            <a:pPr algn="r"/>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www.nia.nih.gov</a:t>
            </a:r>
            <a:r>
              <a:rPr lang="en-US" dirty="0">
                <a:latin typeface="Arial" panose="020B0604020202020204" pitchFamily="34" charset="0"/>
                <a:cs typeface="Arial" panose="020B0604020202020204" pitchFamily="34" charset="0"/>
              </a:rPr>
              <a:t>/health/what-are-clinical-trials-and-studies</a:t>
            </a:r>
          </a:p>
        </p:txBody>
      </p:sp>
      <p:sp>
        <p:nvSpPr>
          <p:cNvPr id="5" name="Rectangle 4">
            <a:extLst>
              <a:ext uri="{FF2B5EF4-FFF2-40B4-BE49-F238E27FC236}">
                <a16:creationId xmlns:a16="http://schemas.microsoft.com/office/drawing/2014/main" id="{BA3152A4-9005-034F-9797-9838C380FCA0}"/>
              </a:ext>
            </a:extLst>
          </p:cNvPr>
          <p:cNvSpPr/>
          <p:nvPr/>
        </p:nvSpPr>
        <p:spPr>
          <a:xfrm>
            <a:off x="10510" y="6437586"/>
            <a:ext cx="9601200" cy="469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56598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54046</TotalTime>
  <Words>3564</Words>
  <Application>Microsoft Office PowerPoint</Application>
  <PresentationFormat>On-screen Show (4:3)</PresentationFormat>
  <Paragraphs>411</Paragraphs>
  <Slides>25</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inherit</vt:lpstr>
      <vt:lpstr>Office Theme</vt:lpstr>
      <vt:lpstr>Consideración en la  participación en la investigación clínica</vt:lpstr>
      <vt:lpstr>PowerPoint Presentation</vt:lpstr>
      <vt:lpstr>Cada persona con el síndrome de Down esta lidiando en una forma única y personal </vt:lpstr>
      <vt:lpstr>PowerPoint Presentation</vt:lpstr>
      <vt:lpstr>Trisomia 21, la molecula que produce el síndrome de Down, se define en 3 copias del cromosoma 21 en vez de 2</vt:lpstr>
      <vt:lpstr>PowerPoint Presentation</vt:lpstr>
      <vt:lpstr>PowerPoint Presentation</vt:lpstr>
      <vt:lpstr>Cualquier persona puede participar en una amplia variedad de estudios clínicos.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Instituto Crnic Proyecto Trisoma HumanoTM (www.trisome.org)</vt:lpstr>
      <vt:lpstr>Crnic Institute Human Trisome ProjectTM (www.trisome.org)</vt:lpstr>
      <vt:lpstr>Instituto Crnic Proyecto Trisoma HumanoTM   (www.trisome.org)</vt:lpstr>
      <vt:lpstr>Instituto Crnic Proyecto Trisoma HumanoTM        (www.trisome.org)</vt:lpstr>
      <vt:lpstr>Instituto Crnic Proyecto Trisoma HumanoTM (www.trisome.org)</vt:lpstr>
      <vt:lpstr>Instituto Crnic Proyecto Trisoma HumanoTM  (www.trisome.org)</vt:lpstr>
      <vt:lpstr>Instituto Crnic Proyecto Trisoma HumanoTM  (www.trisome.org)</vt:lpstr>
      <vt:lpstr>PowerPoint Presentation</vt:lpstr>
      <vt:lpstr>PowerPoint Presentation</vt:lpstr>
      <vt:lpstr>“es un mundo salvaje…” incluso en investigaciones básicas y ensayos clínicos.</vt:lpstr>
    </vt:vector>
  </TitlesOfParts>
  <Company>UCD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Meeting Numero Uno</dc:title>
  <dc:creator>Katie Waugh</dc:creator>
  <cp:lastModifiedBy>SAVAGE Cromer</cp:lastModifiedBy>
  <cp:revision>349</cp:revision>
  <cp:lastPrinted>2017-01-27T18:43:44Z</cp:lastPrinted>
  <dcterms:created xsi:type="dcterms:W3CDTF">2017-04-27T02:26:53Z</dcterms:created>
  <dcterms:modified xsi:type="dcterms:W3CDTF">2019-06-14T19:18:56Z</dcterms:modified>
</cp:coreProperties>
</file>