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4"/>
  </p:sldMasterIdLst>
  <p:notesMasterIdLst>
    <p:notesMasterId r:id="rId27"/>
  </p:notesMasterIdLst>
  <p:sldIdLst>
    <p:sldId id="834" r:id="rId5"/>
    <p:sldId id="760" r:id="rId6"/>
    <p:sldId id="846" r:id="rId7"/>
    <p:sldId id="617" r:id="rId8"/>
    <p:sldId id="741" r:id="rId9"/>
    <p:sldId id="845" r:id="rId10"/>
    <p:sldId id="840" r:id="rId11"/>
    <p:sldId id="841" r:id="rId12"/>
    <p:sldId id="842" r:id="rId13"/>
    <p:sldId id="274" r:id="rId14"/>
    <p:sldId id="843" r:id="rId15"/>
    <p:sldId id="824" r:id="rId16"/>
    <p:sldId id="844" r:id="rId17"/>
    <p:sldId id="484" r:id="rId18"/>
    <p:sldId id="479" r:id="rId19"/>
    <p:sldId id="812" r:id="rId20"/>
    <p:sldId id="512" r:id="rId21"/>
    <p:sldId id="513" r:id="rId22"/>
    <p:sldId id="514" r:id="rId23"/>
    <p:sldId id="515" r:id="rId24"/>
    <p:sldId id="495" r:id="rId25"/>
    <p:sldId id="847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864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3" pos="1440" userDrawn="1">
          <p15:clr>
            <a:srgbClr val="A4A3A4"/>
          </p15:clr>
        </p15:guide>
        <p15:guide id="4" pos="43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266"/>
    <p:restoredTop sz="94694"/>
  </p:normalViewPr>
  <p:slideViewPr>
    <p:cSldViewPr snapToGrid="0">
      <p:cViewPr varScale="1">
        <p:scale>
          <a:sx n="192" d="100"/>
          <a:sy n="192" d="100"/>
        </p:scale>
        <p:origin x="3224" y="184"/>
      </p:cViewPr>
      <p:guideLst>
        <p:guide orient="horz" pos="864"/>
        <p:guide pos="2880"/>
        <p:guide pos="1440"/>
        <p:guide pos="43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827F94-0190-B049-BF70-31661C3672B9}" type="datetimeFigureOut">
              <a:rPr lang="en-US" smtClean="0"/>
              <a:t>2/18/20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17E811-A078-BA40-9BBB-583AF80EAE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0933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0231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61BA6-423F-A94E-9174-13065686380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3248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61BA6-423F-A94E-9174-13065686380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1343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5D7C08-E2E5-144D-8598-9FFEF1B3F84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5146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5D7C08-E2E5-144D-8598-9FFEF1B3F84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1209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5D7C08-E2E5-144D-8598-9FFEF1B3F84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2357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5D7C08-E2E5-144D-8598-9FFEF1B3F84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5164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5D7C08-E2E5-144D-8598-9FFEF1B3F84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0095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5D7C08-E2E5-144D-8598-9FFEF1B3F84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84307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5D7C08-E2E5-144D-8598-9FFEF1B3F84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95077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5D7C08-E2E5-144D-8598-9FFEF1B3F84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2581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61BA6-423F-A94E-9174-13065686380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61568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5D7C08-E2E5-144D-8598-9FFEF1B3F84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5661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61BA6-423F-A94E-9174-13065686380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8896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61BA6-423F-A94E-9174-13065686380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0990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61BA6-423F-A94E-9174-13065686380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2382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5D7C08-E2E5-144D-8598-9FFEF1B3F84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0576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				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5D7C08-E2E5-144D-8598-9FFEF1B3F84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5673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5D7C08-E2E5-144D-8598-9FFEF1B3F84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5266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5D7C08-E2E5-144D-8598-9FFEF1B3F84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4378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64685-F171-5D41-B6CB-59E452179E80}" type="datetime1">
              <a:rPr lang="en-US" smtClean="0"/>
              <a:t>2/18/20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8CC54-AC33-BA49-B651-021B827F91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4444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6BB84-B87E-ED4E-935A-31BC60AFE1D3}" type="datetime1">
              <a:rPr lang="en-US" smtClean="0"/>
              <a:t>2/18/20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8CC54-AC33-BA49-B651-021B827F91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0510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956F0-9191-D846-833C-C195CDC31BFB}" type="datetime1">
              <a:rPr lang="en-US" smtClean="0"/>
              <a:t>2/18/20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8CC54-AC33-BA49-B651-021B827F91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3059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B7A7E-D542-B54D-96BE-625166F5E911}" type="datetime1">
              <a:rPr lang="en-US" smtClean="0"/>
              <a:t>2/18/20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8CC54-AC33-BA49-B651-021B827F91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7154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BE0F5-D1EF-3546-B3FE-31710E791696}" type="datetime1">
              <a:rPr lang="en-US" smtClean="0"/>
              <a:t>2/18/20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8CC54-AC33-BA49-B651-021B827F91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7436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BFAF5-8AA6-834F-B88C-42CD724CE7C3}" type="datetime1">
              <a:rPr lang="en-US" smtClean="0"/>
              <a:t>2/18/20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8CC54-AC33-BA49-B651-021B827F91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7932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96C04-6542-6B45-B7C4-7BA46FE2B563}" type="datetime1">
              <a:rPr lang="en-US" smtClean="0"/>
              <a:t>2/18/20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8CC54-AC33-BA49-B651-021B827F91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4712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2AD86-C260-9D44-B744-01FB6339C2C0}" type="datetime1">
              <a:rPr lang="en-US" smtClean="0"/>
              <a:t>2/18/20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8CC54-AC33-BA49-B651-021B827F91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917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95602-6AB2-ED4C-B4E7-1703BB411500}" type="datetime1">
              <a:rPr lang="en-US" smtClean="0"/>
              <a:t>2/18/20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8CC54-AC33-BA49-B651-021B827F91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1223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9D290-B03F-C34E-BD8D-050DF5DDA9EA}" type="datetime1">
              <a:rPr lang="en-US" smtClean="0"/>
              <a:t>2/18/20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8CC54-AC33-BA49-B651-021B827F91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8955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126D4-5C1B-B846-970C-8A8D901511A0}" type="datetime1">
              <a:rPr lang="en-US" smtClean="0"/>
              <a:t>2/18/20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8CC54-AC33-BA49-B651-021B827F91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9588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635A4D-2FA0-8346-B50A-017A4AE20FCB}" type="datetime1">
              <a:rPr lang="en-US" smtClean="0"/>
              <a:t>2/18/20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F8CC54-AC33-BA49-B651-021B827F91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2881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tiff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tiff"/><Relationship Id="rId3" Type="http://schemas.openxmlformats.org/officeDocument/2006/relationships/image" Target="../media/image37.tiff"/><Relationship Id="rId7" Type="http://schemas.openxmlformats.org/officeDocument/2006/relationships/image" Target="../media/image41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jpeg"/><Relationship Id="rId10" Type="http://schemas.openxmlformats.org/officeDocument/2006/relationships/image" Target="../media/image44.tiff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4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tiff"/><Relationship Id="rId4" Type="http://schemas.openxmlformats.org/officeDocument/2006/relationships/image" Target="../media/image49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tif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4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jpeg"/><Relationship Id="rId7" Type="http://schemas.openxmlformats.org/officeDocument/2006/relationships/image" Target="../media/image59.tif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tiff"/><Relationship Id="rId5" Type="http://schemas.openxmlformats.org/officeDocument/2006/relationships/image" Target="../media/image57.tiff"/><Relationship Id="rId4" Type="http://schemas.openxmlformats.org/officeDocument/2006/relationships/image" Target="../media/image56.tif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tif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hyperlink" Target="mailto:joaquin.espinosa@cuanschutz.edu" TargetMode="External"/><Relationship Id="rId4" Type="http://schemas.openxmlformats.org/officeDocument/2006/relationships/hyperlink" Target="https://clinicaltrials.gov/ct2/show/NCT04246372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11971"/>
            <a:ext cx="9144000" cy="2405805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Scientific research in the INCLUDE era</a:t>
            </a:r>
            <a:b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</a:b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New discoveries and clinical trials</a:t>
            </a:r>
            <a:br>
              <a:rPr lang="en-US" sz="3600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</a:b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to improve heath outcomes</a:t>
            </a:r>
            <a:br>
              <a:rPr lang="en-US" sz="3600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</a:b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in Down syndrome</a:t>
            </a:r>
            <a:endParaRPr lang="en-US" sz="3600" i="1" dirty="0">
              <a:solidFill>
                <a:schemeClr val="accent1">
                  <a:lumMod val="7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00107" y="3004795"/>
            <a:ext cx="3813866" cy="8463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400" dirty="0">
                <a:latin typeface="Arial"/>
                <a:cs typeface="Arial"/>
              </a:rPr>
              <a:t>Joaquin M. Espinosa, PhD</a:t>
            </a:r>
          </a:p>
          <a:p>
            <a:pPr algn="ctr"/>
            <a:r>
              <a:rPr lang="en-US" sz="2000" dirty="0">
                <a:latin typeface="Arial"/>
                <a:cs typeface="Arial"/>
              </a:rPr>
              <a:t>Executive Director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1D9D31E-6E0C-3C4A-A259-CC7CEF9981AD}"/>
              </a:ext>
            </a:extLst>
          </p:cNvPr>
          <p:cNvGrpSpPr/>
          <p:nvPr/>
        </p:nvGrpSpPr>
        <p:grpSpPr>
          <a:xfrm>
            <a:off x="1680538" y="4211696"/>
            <a:ext cx="5782925" cy="848737"/>
            <a:chOff x="636588" y="3738323"/>
            <a:chExt cx="6341736" cy="930752"/>
          </a:xfrm>
        </p:grpSpPr>
        <p:pic>
          <p:nvPicPr>
            <p:cNvPr id="15" name="Picture 14" descr="A close up of a sign&#10;&#10;Description automatically generated">
              <a:extLst>
                <a:ext uri="{FF2B5EF4-FFF2-40B4-BE49-F238E27FC236}">
                  <a16:creationId xmlns:a16="http://schemas.microsoft.com/office/drawing/2014/main" id="{FDA7E783-39C1-104F-A209-4525E37809B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60676" y="3871956"/>
              <a:ext cx="4717648" cy="687135"/>
            </a:xfrm>
            <a:prstGeom prst="rect">
              <a:avLst/>
            </a:prstGeom>
          </p:spPr>
        </p:pic>
        <p:pic>
          <p:nvPicPr>
            <p:cNvPr id="17" name="Picture 16" descr="A picture containing drawing, shirt&#10;&#10;Description automatically generated">
              <a:extLst>
                <a:ext uri="{FF2B5EF4-FFF2-40B4-BE49-F238E27FC236}">
                  <a16:creationId xmlns:a16="http://schemas.microsoft.com/office/drawing/2014/main" id="{CE21267E-2F1D-C04F-B2D2-5C5E2C0270F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6588" y="3738323"/>
              <a:ext cx="1437893" cy="930752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F885F9D8-6AEE-1246-A0E6-384949BCA8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7919" y="5665816"/>
            <a:ext cx="1940480" cy="52243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356AE35-8269-A64A-9797-EA9DC82AAC1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8750" y="5532783"/>
            <a:ext cx="1942833" cy="7885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79B6604-3DC8-4044-93A1-44B684AE402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81970" y="5645111"/>
            <a:ext cx="1340622" cy="56384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9AF9BFB-8163-494F-A347-677290F63F85}"/>
              </a:ext>
            </a:extLst>
          </p:cNvPr>
          <p:cNvSpPr txBox="1"/>
          <p:nvPr/>
        </p:nvSpPr>
        <p:spPr>
          <a:xfrm>
            <a:off x="4286862" y="6245086"/>
            <a:ext cx="24060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Adult Down</a:t>
            </a:r>
          </a:p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Syndrome Clinic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2B0D8A6-305A-7C40-A4ED-30EBF51D83D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37777" y="5723226"/>
            <a:ext cx="2640237" cy="407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1175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5510" y="898766"/>
            <a:ext cx="3778662" cy="4653418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B818C054-404D-6E4A-BD89-4AEF8AC4D79A}"/>
              </a:ext>
            </a:extLst>
          </p:cNvPr>
          <p:cNvSpPr txBox="1">
            <a:spLocks/>
          </p:cNvSpPr>
          <p:nvPr/>
        </p:nvSpPr>
        <p:spPr>
          <a:xfrm>
            <a:off x="0" y="46774"/>
            <a:ext cx="9144000" cy="8519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algn="ctr"/>
            <a:r>
              <a:rPr lang="en-US" sz="3200" b="1" dirty="0"/>
              <a:t>Trisomy 21 activates the Interferon response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3E4E2DA-BE85-EE4E-B60E-58EAE7012577}"/>
              </a:ext>
            </a:extLst>
          </p:cNvPr>
          <p:cNvSpPr txBox="1"/>
          <p:nvPr/>
        </p:nvSpPr>
        <p:spPr>
          <a:xfrm>
            <a:off x="1517358" y="5959233"/>
            <a:ext cx="67539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People with Down syndrome are 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‘fighting off’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viruses 24/7,</a:t>
            </a:r>
          </a:p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even when there is no virus present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B240076-35EB-6C4C-BEBD-4215B3187B8B}"/>
              </a:ext>
            </a:extLst>
          </p:cNvPr>
          <p:cNvSpPr txBox="1"/>
          <p:nvPr/>
        </p:nvSpPr>
        <p:spPr>
          <a:xfrm>
            <a:off x="4946969" y="1036910"/>
            <a:ext cx="383521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People with Down syndrome show a hyperactive ‘Interferon response’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Interferon response is a key aspect of the immune system that ‘interferes’ with viral infections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Interferon response acts throughout the entire human body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Without an Interferon response, we would probably die within days of a common viral infection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Too much Interferon response is known to cause autoimmunity</a:t>
            </a:r>
          </a:p>
        </p:txBody>
      </p:sp>
    </p:spTree>
    <p:extLst>
      <p:ext uri="{BB962C8B-B14F-4D97-AF65-F5344CB8AC3E}">
        <p14:creationId xmlns:p14="http://schemas.microsoft.com/office/powerpoint/2010/main" val="22665224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B818C054-404D-6E4A-BD89-4AEF8AC4D79A}"/>
              </a:ext>
            </a:extLst>
          </p:cNvPr>
          <p:cNvSpPr txBox="1">
            <a:spLocks/>
          </p:cNvSpPr>
          <p:nvPr/>
        </p:nvSpPr>
        <p:spPr>
          <a:xfrm>
            <a:off x="0" y="46774"/>
            <a:ext cx="9144000" cy="8519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algn="ctr"/>
            <a:r>
              <a:rPr lang="en-US" sz="3200" b="1" dirty="0"/>
              <a:t>Trisomy 21 activates the Interferon response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5426C39-9D36-6E4F-8FCB-0415CEB9F3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09" y="1563387"/>
            <a:ext cx="5729419" cy="3607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3E4E2DA-BE85-EE4E-B60E-58EAE7012577}"/>
              </a:ext>
            </a:extLst>
          </p:cNvPr>
          <p:cNvSpPr txBox="1"/>
          <p:nvPr/>
        </p:nvSpPr>
        <p:spPr>
          <a:xfrm>
            <a:off x="1117143" y="6138714"/>
            <a:ext cx="71994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People with Down syndrome show a hyperactive interferon response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5BCF1E5-AC3B-AB4C-A98B-2424FD4330D8}"/>
              </a:ext>
            </a:extLst>
          </p:cNvPr>
          <p:cNvGrpSpPr/>
          <p:nvPr/>
        </p:nvGrpSpPr>
        <p:grpSpPr>
          <a:xfrm>
            <a:off x="6240571" y="1288428"/>
            <a:ext cx="2431214" cy="4445993"/>
            <a:chOff x="2649158" y="1420733"/>
            <a:chExt cx="2894674" cy="5293529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9DE9CEE-83C8-D449-A5F6-0F4BF9A2E1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1440" t="7400" r="39625"/>
            <a:stretch/>
          </p:blipFill>
          <p:spPr>
            <a:xfrm>
              <a:off x="2649158" y="1812456"/>
              <a:ext cx="2894674" cy="4901806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1F33ED5-6C0C-3544-BFAF-93473CC1D744}"/>
                </a:ext>
              </a:extLst>
            </p:cNvPr>
            <p:cNvSpPr/>
            <p:nvPr/>
          </p:nvSpPr>
          <p:spPr>
            <a:xfrm>
              <a:off x="2649158" y="1420733"/>
              <a:ext cx="295835" cy="39172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59CBEA0E-CE12-0A42-AD07-E188349DE722}"/>
              </a:ext>
            </a:extLst>
          </p:cNvPr>
          <p:cNvSpPr txBox="1"/>
          <p:nvPr/>
        </p:nvSpPr>
        <p:spPr>
          <a:xfrm>
            <a:off x="7224547" y="1123579"/>
            <a:ext cx="9222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 cells</a:t>
            </a:r>
          </a:p>
        </p:txBody>
      </p:sp>
    </p:spTree>
    <p:extLst>
      <p:ext uri="{BB962C8B-B14F-4D97-AF65-F5344CB8AC3E}">
        <p14:creationId xmlns:p14="http://schemas.microsoft.com/office/powerpoint/2010/main" val="19091410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732" y="737874"/>
            <a:ext cx="6057711" cy="17494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5664" y="853138"/>
            <a:ext cx="1804190" cy="84443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DE8DE2D-86C3-8C4D-8D88-7E428B6BCD40}"/>
              </a:ext>
            </a:extLst>
          </p:cNvPr>
          <p:cNvSpPr txBox="1"/>
          <p:nvPr/>
        </p:nvSpPr>
        <p:spPr>
          <a:xfrm>
            <a:off x="6389102" y="1759845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2016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DAD42F2D-4670-B44C-BB12-2936C86C912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245" y="2829593"/>
            <a:ext cx="3593502" cy="1181675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9431927-ECE9-CD45-BD55-92971873B2C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245" y="4072205"/>
            <a:ext cx="2735019" cy="419132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D9DF351E-B8DE-3B4F-B700-B2B34445E354}"/>
              </a:ext>
            </a:extLst>
          </p:cNvPr>
          <p:cNvSpPr txBox="1"/>
          <p:nvPr/>
        </p:nvSpPr>
        <p:spPr>
          <a:xfrm>
            <a:off x="3126120" y="4072205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2017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B0E9EA29-6A6B-874C-A373-8E280D14EB77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732" y="4985643"/>
            <a:ext cx="4122696" cy="103067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5D1E9C03-DB5A-5348-88DA-BD29817A0808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732" y="6168746"/>
            <a:ext cx="1682454" cy="6070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52760B0A-9BFD-3548-81B8-5A27180CFAA5}"/>
              </a:ext>
            </a:extLst>
          </p:cNvPr>
          <p:cNvSpPr txBox="1"/>
          <p:nvPr/>
        </p:nvSpPr>
        <p:spPr>
          <a:xfrm>
            <a:off x="3549801" y="6168746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2019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3C5EA1D0-57C4-5C4A-BDD0-BAB041C2F1C3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5316" y="2829593"/>
            <a:ext cx="4447268" cy="120164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8861395A-7C40-6B4D-B4CF-27A0929AC8AF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5316" y="4072205"/>
            <a:ext cx="1940348" cy="45488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96CA0C12-3A1D-1A47-9C7F-F7F5887CAD6E}"/>
              </a:ext>
            </a:extLst>
          </p:cNvPr>
          <p:cNvSpPr txBox="1"/>
          <p:nvPr/>
        </p:nvSpPr>
        <p:spPr>
          <a:xfrm>
            <a:off x="8194957" y="4031239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2019</a:t>
            </a:r>
          </a:p>
        </p:txBody>
      </p:sp>
      <p:pic>
        <p:nvPicPr>
          <p:cNvPr id="40" name="Picture 39" descr="A picture containing red, drawing&#10;&#10;Description automatically generated">
            <a:extLst>
              <a:ext uri="{FF2B5EF4-FFF2-40B4-BE49-F238E27FC236}">
                <a16:creationId xmlns:a16="http://schemas.microsoft.com/office/drawing/2014/main" id="{A4AB6B11-AFED-4B4A-A185-0A1CC6276B8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554709" y="4072205"/>
            <a:ext cx="1390673" cy="390638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F717B336-268A-884C-AC84-1AA416E68B62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9938" y="4985643"/>
            <a:ext cx="4695957" cy="111868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01FB9B05-73F6-FF44-BA2A-ABF059D73D30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9938" y="6168746"/>
            <a:ext cx="1837971" cy="3693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27CCB861-AE5A-5046-8A58-808F9E6FFC6D}"/>
              </a:ext>
            </a:extLst>
          </p:cNvPr>
          <p:cNvSpPr txBox="1"/>
          <p:nvPr/>
        </p:nvSpPr>
        <p:spPr>
          <a:xfrm>
            <a:off x="8388268" y="6168746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2019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E85E917-8EA8-B340-8C0E-5F471F6EF5BB}"/>
              </a:ext>
            </a:extLst>
          </p:cNvPr>
          <p:cNvSpPr txBox="1"/>
          <p:nvPr/>
        </p:nvSpPr>
        <p:spPr>
          <a:xfrm>
            <a:off x="2468811" y="57865"/>
            <a:ext cx="48189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Peer reviewed publications</a:t>
            </a:r>
          </a:p>
        </p:txBody>
      </p:sp>
    </p:spTree>
    <p:extLst>
      <p:ext uri="{BB962C8B-B14F-4D97-AF65-F5344CB8AC3E}">
        <p14:creationId xmlns:p14="http://schemas.microsoft.com/office/powerpoint/2010/main" val="13069589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7E85E917-8EA8-B340-8C0E-5F471F6EF5BB}"/>
              </a:ext>
            </a:extLst>
          </p:cNvPr>
          <p:cNvSpPr txBox="1"/>
          <p:nvPr/>
        </p:nvSpPr>
        <p:spPr>
          <a:xfrm>
            <a:off x="1251181" y="1985342"/>
            <a:ext cx="710983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Is there a way to ‘normalize’ the</a:t>
            </a:r>
          </a:p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Interferon response in </a:t>
            </a:r>
          </a:p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people with Down syndrome?</a:t>
            </a:r>
          </a:p>
        </p:txBody>
      </p:sp>
    </p:spTree>
    <p:extLst>
      <p:ext uri="{BB962C8B-B14F-4D97-AF65-F5344CB8AC3E}">
        <p14:creationId xmlns:p14="http://schemas.microsoft.com/office/powerpoint/2010/main" val="37394544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3835308"/>
              </p:ext>
            </p:extLst>
          </p:nvPr>
        </p:nvGraphicFramePr>
        <p:xfrm>
          <a:off x="74041" y="1332811"/>
          <a:ext cx="8995917" cy="2653543"/>
        </p:xfrm>
        <a:graphic>
          <a:graphicData uri="http://schemas.openxmlformats.org/drawingml/2006/table">
            <a:tbl>
              <a:tblPr firstRow="1">
                <a:tableStyleId>{6E25E649-3F16-4E02-A733-19D2CDBF48F0}</a:tableStyleId>
              </a:tblPr>
              <a:tblGrid>
                <a:gridCol w="17298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298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374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19874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44491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charset="0"/>
                          <a:ea typeface="Arial" charset="0"/>
                          <a:cs typeface="Arial" charset="0"/>
                        </a:rPr>
                        <a:t>Company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charset="0"/>
                          <a:ea typeface="Arial" charset="0"/>
                          <a:cs typeface="Arial" charset="0"/>
                        </a:rPr>
                        <a:t>Marketed Name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rial" charset="0"/>
                          <a:ea typeface="Arial" charset="0"/>
                          <a:cs typeface="Arial" charset="0"/>
                        </a:rPr>
                        <a:t>Target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rial" charset="0"/>
                          <a:ea typeface="Arial" charset="0"/>
                          <a:cs typeface="Arial" charset="0"/>
                        </a:rPr>
                        <a:t>Indication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2263"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45720" marR="4572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rial" charset="0"/>
                          <a:ea typeface="Arial" charset="0"/>
                          <a:cs typeface="Arial" charset="0"/>
                        </a:rPr>
                        <a:t>JAK1&amp;2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Arial" charset="0"/>
                          <a:ea typeface="Arial" charset="0"/>
                          <a:cs typeface="Arial" charset="0"/>
                        </a:rPr>
                        <a:t>Myelofibrosis (2011), polycythemia </a:t>
                      </a:r>
                      <a:r>
                        <a:rPr lang="en-US" sz="1200" dirty="0" err="1">
                          <a:latin typeface="Arial" charset="0"/>
                          <a:ea typeface="Arial" charset="0"/>
                          <a:cs typeface="Arial" charset="0"/>
                        </a:rPr>
                        <a:t>vera</a:t>
                      </a:r>
                      <a:r>
                        <a:rPr lang="en-US" sz="1200" dirty="0">
                          <a:latin typeface="Arial" charset="0"/>
                          <a:ea typeface="Arial" charset="0"/>
                          <a:cs typeface="Arial" charset="0"/>
                        </a:rPr>
                        <a:t> (2011), GVHD (2019)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2263"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45720" marR="4572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rial" charset="0"/>
                          <a:ea typeface="Arial" charset="0"/>
                          <a:cs typeface="Arial" charset="0"/>
                        </a:rPr>
                        <a:t>JAK1&amp;3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Arial" charset="0"/>
                          <a:ea typeface="Arial" charset="0"/>
                          <a:cs typeface="Arial" charset="0"/>
                        </a:rPr>
                        <a:t>Rheumatoid arthritis (2012), psoriatic arthritis (2017), ulcerative colitis (2018)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2263"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45720" marR="4572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Arial" charset="0"/>
                          <a:ea typeface="Arial" charset="0"/>
                          <a:cs typeface="Arial" charset="0"/>
                        </a:rPr>
                        <a:t>JAK1&amp;2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Arial" charset="0"/>
                          <a:ea typeface="Arial" charset="0"/>
                          <a:cs typeface="Arial" charset="0"/>
                        </a:rPr>
                        <a:t>Rheumatoid arthritis (2018)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58643067"/>
                  </a:ext>
                </a:extLst>
              </a:tr>
              <a:tr h="552263"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45720" marR="4572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Arial" charset="0"/>
                          <a:ea typeface="Arial" charset="0"/>
                          <a:cs typeface="Arial" charset="0"/>
                        </a:rPr>
                        <a:t>JAK1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Arial" charset="0"/>
                          <a:ea typeface="Arial" charset="0"/>
                          <a:cs typeface="Arial" charset="0"/>
                        </a:rPr>
                        <a:t>Rheumatoid arthritis (2019)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32659181"/>
                  </a:ext>
                </a:extLst>
              </a:tr>
            </a:tbl>
          </a:graphicData>
        </a:graphic>
      </p:graphicFrame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3337" y="1843335"/>
            <a:ext cx="674212" cy="4572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5523" y="1830453"/>
            <a:ext cx="1416504" cy="4572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1399" y="2383450"/>
            <a:ext cx="788736" cy="4572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483"/>
          <a:stretch/>
        </p:blipFill>
        <p:spPr>
          <a:xfrm>
            <a:off x="1986438" y="2372298"/>
            <a:ext cx="1371370" cy="47105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65BB19D-D729-0F4A-9160-E7E65E80A3B5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494" y="2949437"/>
            <a:ext cx="837281" cy="4572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281217B-C24E-D74C-8D8F-8D7113B8E5A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69615" y="2910049"/>
            <a:ext cx="1186362" cy="500908"/>
          </a:xfrm>
          <a:prstGeom prst="rect">
            <a:avLst/>
          </a:prstGeom>
        </p:spPr>
      </p:pic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5871BE2B-9473-F648-AABD-13E6F618C43F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1810" y="3484273"/>
            <a:ext cx="1316119" cy="45923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AE043D5-83FA-4B46-9D49-4F768D305F8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0562" y="3563098"/>
            <a:ext cx="1401777" cy="283777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79B16AD4-67C1-C04A-9F0E-DCD86B7B1393}"/>
              </a:ext>
            </a:extLst>
          </p:cNvPr>
          <p:cNvSpPr txBox="1">
            <a:spLocks/>
          </p:cNvSpPr>
          <p:nvPr/>
        </p:nvSpPr>
        <p:spPr>
          <a:xfrm>
            <a:off x="0" y="132292"/>
            <a:ext cx="9144000" cy="98485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algn="ctr"/>
            <a:r>
              <a:rPr lang="en-US" sz="3600" dirty="0"/>
              <a:t>FDA-approved therapies that decrease the</a:t>
            </a:r>
          </a:p>
          <a:p>
            <a:pPr algn="ctr"/>
            <a:r>
              <a:rPr lang="en-US" sz="3600" dirty="0"/>
              <a:t>Interferon response: JAK inhibitors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B0B8689-35C8-E341-91BB-B2D1A38D1B2B}"/>
              </a:ext>
            </a:extLst>
          </p:cNvPr>
          <p:cNvSpPr txBox="1"/>
          <p:nvPr/>
        </p:nvSpPr>
        <p:spPr>
          <a:xfrm>
            <a:off x="100278" y="4214414"/>
            <a:ext cx="89815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 charset="0"/>
                <a:ea typeface="Arial" charset="0"/>
                <a:cs typeface="Arial" charset="0"/>
              </a:rPr>
              <a:t>Also currently in clinical trials for Interferon-driven conditions more common in people with Down syndrome, including: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2FD4539-4A6A-ED41-A3F9-9C7CC59E7168}"/>
              </a:ext>
            </a:extLst>
          </p:cNvPr>
          <p:cNvSpPr txBox="1"/>
          <p:nvPr/>
        </p:nvSpPr>
        <p:spPr>
          <a:xfrm>
            <a:off x="631332" y="5159715"/>
            <a:ext cx="3959717" cy="1569660"/>
          </a:xfrm>
          <a:prstGeom prst="rect">
            <a:avLst/>
          </a:prstGeom>
          <a:noFill/>
        </p:spPr>
        <p:txBody>
          <a:bodyPr wrap="square" numCol="1" spcCol="0" rtlCol="0">
            <a:spAutoFit/>
          </a:bodyPr>
          <a:lstStyle/>
          <a:p>
            <a:pPr marL="463550" indent="-428625">
              <a:buFont typeface="Arial" charset="0"/>
              <a:buChar char="•"/>
            </a:pP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Alopecia areata</a:t>
            </a:r>
          </a:p>
          <a:p>
            <a:pPr marL="463550" indent="-428625">
              <a:buFont typeface="Arial" charset="0"/>
              <a:buChar char="•"/>
            </a:pP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Atopic dermatitis</a:t>
            </a:r>
          </a:p>
          <a:p>
            <a:pPr marL="463550" indent="-428625">
              <a:buFont typeface="Arial" charset="0"/>
              <a:buChar char="•"/>
            </a:pP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Depression</a:t>
            </a:r>
          </a:p>
          <a:p>
            <a:pPr marL="463550" indent="-428625">
              <a:buFont typeface="Arial" charset="0"/>
              <a:buChar char="•"/>
            </a:pP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Hidradenitis suppurativa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29A9E97-98C9-7C46-A68A-756AF2B9F59F}"/>
              </a:ext>
            </a:extLst>
          </p:cNvPr>
          <p:cNvSpPr txBox="1"/>
          <p:nvPr/>
        </p:nvSpPr>
        <p:spPr>
          <a:xfrm>
            <a:off x="4571999" y="5159715"/>
            <a:ext cx="46284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63550" indent="-428625">
              <a:buFont typeface="Arial" charset="0"/>
              <a:buChar char="•"/>
            </a:pP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Juvenile idiopathic arthritis</a:t>
            </a:r>
          </a:p>
          <a:p>
            <a:pPr marL="463550" indent="-428625">
              <a:buFont typeface="Arial" charset="0"/>
              <a:buChar char="•"/>
            </a:pP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Leukemia</a:t>
            </a:r>
          </a:p>
          <a:p>
            <a:pPr marL="463550" indent="-428625">
              <a:buFont typeface="Arial" charset="0"/>
              <a:buChar char="•"/>
            </a:pP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Vitiligo</a:t>
            </a:r>
          </a:p>
        </p:txBody>
      </p:sp>
    </p:spTree>
    <p:extLst>
      <p:ext uri="{BB962C8B-B14F-4D97-AF65-F5344CB8AC3E}">
        <p14:creationId xmlns:p14="http://schemas.microsoft.com/office/powerpoint/2010/main" val="3058215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  <p:bldP spid="2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 txBox="1">
            <a:spLocks/>
          </p:cNvSpPr>
          <p:nvPr/>
        </p:nvSpPr>
        <p:spPr>
          <a:xfrm>
            <a:off x="9523" y="64778"/>
            <a:ext cx="9134477" cy="9655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algn="ctr"/>
            <a:r>
              <a:rPr lang="en-US" sz="3200" dirty="0"/>
              <a:t>Off-label use of Tofacitinib for alopecia areata in Down syndrome</a:t>
            </a:r>
          </a:p>
        </p:txBody>
      </p:sp>
      <p:pic>
        <p:nvPicPr>
          <p:cNvPr id="15" name="Picture 14" descr="A person looking at the camera&#10;&#10;Description automatically generated">
            <a:extLst>
              <a:ext uri="{FF2B5EF4-FFF2-40B4-BE49-F238E27FC236}">
                <a16:creationId xmlns:a16="http://schemas.microsoft.com/office/drawing/2014/main" id="{B531AF68-6286-CE45-B306-DE95629DBC1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93900" y="1038426"/>
            <a:ext cx="5156200" cy="286137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DFC59F7-7703-ED43-B7ED-E17F2DC6475F}"/>
              </a:ext>
            </a:extLst>
          </p:cNvPr>
          <p:cNvSpPr txBox="1"/>
          <p:nvPr/>
        </p:nvSpPr>
        <p:spPr>
          <a:xfrm>
            <a:off x="2037522" y="1098732"/>
            <a:ext cx="106158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1 month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566D198-2E3A-C645-A9EB-A5FEE0D61149}"/>
              </a:ext>
            </a:extLst>
          </p:cNvPr>
          <p:cNvSpPr txBox="1"/>
          <p:nvPr/>
        </p:nvSpPr>
        <p:spPr>
          <a:xfrm>
            <a:off x="4672496" y="1098732"/>
            <a:ext cx="110490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3 months</a:t>
            </a:r>
          </a:p>
        </p:txBody>
      </p:sp>
      <p:pic>
        <p:nvPicPr>
          <p:cNvPr id="13" name="Picture 12" descr="A person looking at the camera&#10;&#10;Description automatically generated">
            <a:extLst>
              <a:ext uri="{FF2B5EF4-FFF2-40B4-BE49-F238E27FC236}">
                <a16:creationId xmlns:a16="http://schemas.microsoft.com/office/drawing/2014/main" id="{EC70BF79-1648-7E42-9221-347EECA9EB9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93900" y="3899801"/>
            <a:ext cx="5156200" cy="290746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22B152F-C4BE-9140-8F41-A4D5CE63B132}"/>
              </a:ext>
            </a:extLst>
          </p:cNvPr>
          <p:cNvSpPr txBox="1"/>
          <p:nvPr/>
        </p:nvSpPr>
        <p:spPr>
          <a:xfrm>
            <a:off x="2032347" y="3985522"/>
            <a:ext cx="1086633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Before Rx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6278018-DB44-DD41-89B0-71D200BB3B7A}"/>
              </a:ext>
            </a:extLst>
          </p:cNvPr>
          <p:cNvSpPr txBox="1"/>
          <p:nvPr/>
        </p:nvSpPr>
        <p:spPr>
          <a:xfrm>
            <a:off x="4667322" y="3984878"/>
            <a:ext cx="110490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2 months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8B3BD834-9151-D047-9B5A-D5E0B1D6A4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880" y="6134168"/>
            <a:ext cx="1812944" cy="673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226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itle 1">
            <a:extLst>
              <a:ext uri="{FF2B5EF4-FFF2-40B4-BE49-F238E27FC236}">
                <a16:creationId xmlns:a16="http://schemas.microsoft.com/office/drawing/2014/main" id="{2AE50A14-1E1F-CA4E-89D2-E127E163EB78}"/>
              </a:ext>
            </a:extLst>
          </p:cNvPr>
          <p:cNvSpPr txBox="1">
            <a:spLocks/>
          </p:cNvSpPr>
          <p:nvPr/>
        </p:nvSpPr>
        <p:spPr>
          <a:xfrm>
            <a:off x="9523" y="142086"/>
            <a:ext cx="9134477" cy="9655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algn="ctr"/>
            <a:r>
              <a:rPr lang="en-US" sz="3600" dirty="0"/>
              <a:t>The first clinical trial for JAK inhibition</a:t>
            </a:r>
          </a:p>
          <a:p>
            <a:pPr algn="ctr"/>
            <a:r>
              <a:rPr lang="en-US" sz="3600" dirty="0"/>
              <a:t>in Down syndrome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DCEF38A-7C05-7747-B863-046C74F43467}"/>
              </a:ext>
            </a:extLst>
          </p:cNvPr>
          <p:cNvSpPr txBox="1"/>
          <p:nvPr/>
        </p:nvSpPr>
        <p:spPr>
          <a:xfrm>
            <a:off x="84160" y="1935426"/>
            <a:ext cx="9060331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For immune-driven skin conditions:</a:t>
            </a:r>
          </a:p>
          <a:p>
            <a:pPr marL="1371600" lvl="2" indent="-457200">
              <a:buFont typeface="Courier New" panose="02070309020205020404" pitchFamily="49" charset="0"/>
              <a:buChar char="o"/>
            </a:pP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Atopic dermatitis</a:t>
            </a:r>
          </a:p>
          <a:p>
            <a:pPr marL="1371600" lvl="2" indent="-457200">
              <a:buFont typeface="Courier New" panose="02070309020205020404" pitchFamily="49" charset="0"/>
              <a:buChar char="o"/>
            </a:pP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Alopecia areata</a:t>
            </a:r>
          </a:p>
          <a:p>
            <a:pPr marL="1371600" lvl="2" indent="-457200">
              <a:buFont typeface="Courier New" panose="02070309020205020404" pitchFamily="49" charset="0"/>
              <a:buChar char="o"/>
            </a:pP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Hidradenitis suppurativa</a:t>
            </a:r>
          </a:p>
          <a:p>
            <a:pPr marL="1371600" lvl="2" indent="-457200">
              <a:buFont typeface="Courier New" panose="02070309020205020404" pitchFamily="49" charset="0"/>
              <a:buChar char="o"/>
            </a:pP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Psoriasis</a:t>
            </a:r>
          </a:p>
          <a:p>
            <a:pPr marL="1371600" lvl="2" indent="-457200">
              <a:buFont typeface="Courier New" panose="02070309020205020404" pitchFamily="49" charset="0"/>
              <a:buChar char="o"/>
            </a:pP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Vitiligo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Treated with Tofacitinib (aka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Xeljanz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) for 4 months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Safety as the primary endpoint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While also monitoring:</a:t>
            </a:r>
          </a:p>
          <a:p>
            <a:pPr marL="1371600" lvl="2" indent="-457200">
              <a:buFont typeface="Courier New" panose="02070309020205020404" pitchFamily="49" charset="0"/>
              <a:buChar char="o"/>
            </a:pP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Markers of immune dysregulation in the blood</a:t>
            </a:r>
          </a:p>
          <a:p>
            <a:pPr marL="1371600" lvl="2" indent="-457200">
              <a:buFont typeface="Courier New" panose="02070309020205020404" pitchFamily="49" charset="0"/>
              <a:buChar char="o"/>
            </a:pP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Impacts on other autoimmune conditions</a:t>
            </a:r>
          </a:p>
          <a:p>
            <a:pPr marL="1371600" lvl="2" indent="-457200">
              <a:buFont typeface="Courier New" panose="02070309020205020404" pitchFamily="49" charset="0"/>
              <a:buChar char="o"/>
            </a:pP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Impacts on cognition and quality of life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500BF2E0-1AC4-074C-9B5D-FA9F2D43C1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71209" y="6042815"/>
            <a:ext cx="1812944" cy="6730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5B6CDCF-0A7D-3C42-B359-A449DE4672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8640" y="1214023"/>
            <a:ext cx="3698081" cy="2465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886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FF0C5A1-3AA1-1B49-B3E7-24B52E84E8AE}"/>
              </a:ext>
            </a:extLst>
          </p:cNvPr>
          <p:cNvSpPr txBox="1"/>
          <p:nvPr/>
        </p:nvSpPr>
        <p:spPr>
          <a:xfrm>
            <a:off x="215660" y="1420733"/>
            <a:ext cx="8712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28700" indent="-1028700"/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Aim 1: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Define the safety profile.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4BB3C07-CEFC-2748-9207-0AADB82C0B4C}"/>
              </a:ext>
            </a:extLst>
          </p:cNvPr>
          <p:cNvSpPr txBox="1">
            <a:spLocks/>
          </p:cNvSpPr>
          <p:nvPr/>
        </p:nvSpPr>
        <p:spPr>
          <a:xfrm>
            <a:off x="9523" y="189766"/>
            <a:ext cx="9134477" cy="9655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algn="ctr"/>
            <a:r>
              <a:rPr lang="en-US" sz="3600" dirty="0"/>
              <a:t>Scientific aims of the first JAK inhibitor clinical trial in Down syndrome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78ADB6-B6BA-4847-B3D6-DE92A387E2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3704" y="4566472"/>
            <a:ext cx="3956592" cy="20772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23157CC-813D-A34F-B92F-621DC77FFF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5880" y="2055996"/>
            <a:ext cx="3473065" cy="231737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356A201-BD16-3642-8E0F-382629D671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5055" y="2055996"/>
            <a:ext cx="3701491" cy="2313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8510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FF0C5A1-3AA1-1B49-B3E7-24B52E84E8AE}"/>
              </a:ext>
            </a:extLst>
          </p:cNvPr>
          <p:cNvSpPr txBox="1"/>
          <p:nvPr/>
        </p:nvSpPr>
        <p:spPr>
          <a:xfrm>
            <a:off x="215660" y="1420733"/>
            <a:ext cx="87126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28700" indent="-1028700"/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Aim 1: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Define the safety profile in Down syndrome.</a:t>
            </a:r>
          </a:p>
          <a:p>
            <a:pPr marL="1028700" indent="-1028700"/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Aim 2: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Determine the impact on immune dysregulation. 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CFCA0D4-641A-BC43-B0EF-D5A3DD3B2799}"/>
              </a:ext>
            </a:extLst>
          </p:cNvPr>
          <p:cNvSpPr txBox="1">
            <a:spLocks/>
          </p:cNvSpPr>
          <p:nvPr/>
        </p:nvSpPr>
        <p:spPr>
          <a:xfrm>
            <a:off x="9523" y="64778"/>
            <a:ext cx="9134477" cy="9655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algn="ctr"/>
            <a:r>
              <a:rPr lang="en-US" sz="3600" dirty="0"/>
              <a:t>Scientific aims of the first JAK inhibitor clinical trial in Down syndrome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A61728F-E76E-164B-8753-BD10DD0C3355}"/>
              </a:ext>
            </a:extLst>
          </p:cNvPr>
          <p:cNvGrpSpPr/>
          <p:nvPr/>
        </p:nvGrpSpPr>
        <p:grpSpPr>
          <a:xfrm>
            <a:off x="273003" y="2636350"/>
            <a:ext cx="2154433" cy="3939841"/>
            <a:chOff x="2649158" y="1420733"/>
            <a:chExt cx="2894674" cy="529352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C9E2CC8-D209-4F4E-9E79-633F9EF08C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1440" t="7400" r="39625"/>
            <a:stretch/>
          </p:blipFill>
          <p:spPr>
            <a:xfrm>
              <a:off x="2649158" y="1812456"/>
              <a:ext cx="2894674" cy="4901806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29013C4-56D3-4D40-9F25-8D841F47C9DD}"/>
                </a:ext>
              </a:extLst>
            </p:cNvPr>
            <p:cNvSpPr/>
            <p:nvPr/>
          </p:nvSpPr>
          <p:spPr>
            <a:xfrm>
              <a:off x="2649158" y="1420733"/>
              <a:ext cx="295835" cy="39172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F6EF9BD-7A5D-4A46-BFB8-27D61C3C16D9}"/>
              </a:ext>
            </a:extLst>
          </p:cNvPr>
          <p:cNvGrpSpPr/>
          <p:nvPr/>
        </p:nvGrpSpPr>
        <p:grpSpPr>
          <a:xfrm>
            <a:off x="2705722" y="3627528"/>
            <a:ext cx="6312535" cy="2529871"/>
            <a:chOff x="3352364" y="2225782"/>
            <a:chExt cx="4166261" cy="1669710"/>
          </a:xfrm>
        </p:grpSpPr>
        <p:pic>
          <p:nvPicPr>
            <p:cNvPr id="11" name="Picture 10" descr="A screenshot of a cell phone&#10;&#10;Description automatically generated">
              <a:extLst>
                <a:ext uri="{FF2B5EF4-FFF2-40B4-BE49-F238E27FC236}">
                  <a16:creationId xmlns:a16="http://schemas.microsoft.com/office/drawing/2014/main" id="{01B31DE1-B45C-AE41-9684-1B15AED4B9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353740" y="2354572"/>
              <a:ext cx="4164885" cy="1540920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CF67034-642D-C24E-9D5F-0BBC951B3722}"/>
                </a:ext>
              </a:extLst>
            </p:cNvPr>
            <p:cNvSpPr/>
            <p:nvPr/>
          </p:nvSpPr>
          <p:spPr>
            <a:xfrm>
              <a:off x="3352364" y="2225782"/>
              <a:ext cx="230400" cy="30507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4E08E620-4A56-624E-9187-6C531E23F1FB}"/>
              </a:ext>
            </a:extLst>
          </p:cNvPr>
          <p:cNvSpPr txBox="1"/>
          <p:nvPr/>
        </p:nvSpPr>
        <p:spPr>
          <a:xfrm>
            <a:off x="4572000" y="2903231"/>
            <a:ext cx="31341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Many ‘inflammatory markers’</a:t>
            </a:r>
          </a:p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elevated in Down syndrome</a:t>
            </a:r>
          </a:p>
        </p:txBody>
      </p:sp>
    </p:spTree>
    <p:extLst>
      <p:ext uri="{BB962C8B-B14F-4D97-AF65-F5344CB8AC3E}">
        <p14:creationId xmlns:p14="http://schemas.microsoft.com/office/powerpoint/2010/main" val="1715828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FF0C5A1-3AA1-1B49-B3E7-24B52E84E8AE}"/>
              </a:ext>
            </a:extLst>
          </p:cNvPr>
          <p:cNvSpPr txBox="1"/>
          <p:nvPr/>
        </p:nvSpPr>
        <p:spPr>
          <a:xfrm>
            <a:off x="215660" y="1420733"/>
            <a:ext cx="87126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28700" indent="-1028700"/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Aim 1: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Define the safety profile in Down syndrome.</a:t>
            </a:r>
          </a:p>
          <a:p>
            <a:pPr marL="1028700" indent="-1028700"/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Aim 2: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Determine the impact on immune dysregulation. </a:t>
            </a:r>
          </a:p>
          <a:p>
            <a:pPr marL="1028700" indent="-1028700"/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Aim 3: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Define the impact on immune skin conditions. 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A6EA8BF-817D-AD4E-B7B2-2CEE28696A4B}"/>
              </a:ext>
            </a:extLst>
          </p:cNvPr>
          <p:cNvSpPr txBox="1">
            <a:spLocks/>
          </p:cNvSpPr>
          <p:nvPr/>
        </p:nvSpPr>
        <p:spPr>
          <a:xfrm>
            <a:off x="9523" y="36799"/>
            <a:ext cx="9134477" cy="9655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algn="ctr"/>
            <a:r>
              <a:rPr lang="en-US" sz="3600" dirty="0"/>
              <a:t>Scientific aims of the first JAK inhibitor clinical trial in Down syndrome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C0C0867-1556-174F-A969-415D1CF83A2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0748" y="2813648"/>
            <a:ext cx="2970574" cy="1828800"/>
          </a:xfrm>
          <a:prstGeom prst="rect">
            <a:avLst/>
          </a:prstGeom>
        </p:spPr>
      </p:pic>
      <p:pic>
        <p:nvPicPr>
          <p:cNvPr id="6" name="Picture 5" descr="A person looking at the camera&#10;&#10;Description automatically generated">
            <a:extLst>
              <a:ext uri="{FF2B5EF4-FFF2-40B4-BE49-F238E27FC236}">
                <a16:creationId xmlns:a16="http://schemas.microsoft.com/office/drawing/2014/main" id="{4D5ED5BB-B0BD-734A-9CF3-FD16AB05CFD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02680" y="2813648"/>
            <a:ext cx="3243257" cy="1828800"/>
          </a:xfrm>
          <a:prstGeom prst="rect">
            <a:avLst/>
          </a:prstGeom>
        </p:spPr>
      </p:pic>
      <p:pic>
        <p:nvPicPr>
          <p:cNvPr id="7" name="Picture 6" descr="A close up of a device&#10;&#10;Description automatically generated">
            <a:extLst>
              <a:ext uri="{FF2B5EF4-FFF2-40B4-BE49-F238E27FC236}">
                <a16:creationId xmlns:a16="http://schemas.microsoft.com/office/drawing/2014/main" id="{FB6E71FE-BA36-3B42-BFE6-437C13C1B449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1308" y="4755097"/>
            <a:ext cx="2286000" cy="2066104"/>
          </a:xfrm>
          <a:prstGeom prst="rect">
            <a:avLst/>
          </a:prstGeom>
        </p:spPr>
      </p:pic>
      <p:pic>
        <p:nvPicPr>
          <p:cNvPr id="10" name="Picture 9" descr="A screenshot of a cell phone&#10;&#10;Description automatically generated">
            <a:extLst>
              <a:ext uri="{FF2B5EF4-FFF2-40B4-BE49-F238E27FC236}">
                <a16:creationId xmlns:a16="http://schemas.microsoft.com/office/drawing/2014/main" id="{75915CD4-048F-3746-93A1-339DF98D695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2930" y="4867747"/>
            <a:ext cx="2286000" cy="1840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1640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F489D1CF-72CB-E04B-9530-7AF3A1537D29}"/>
              </a:ext>
            </a:extLst>
          </p:cNvPr>
          <p:cNvSpPr txBox="1">
            <a:spLocks/>
          </p:cNvSpPr>
          <p:nvPr/>
        </p:nvSpPr>
        <p:spPr>
          <a:xfrm>
            <a:off x="0" y="304527"/>
            <a:ext cx="9144000" cy="194986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>
                <a:latin typeface="Arial"/>
                <a:cs typeface="Arial"/>
              </a:rPr>
              <a:t>The NIH INCLUDE Project</a:t>
            </a:r>
          </a:p>
          <a:p>
            <a:r>
              <a:rPr lang="en-US" sz="2400" b="1">
                <a:latin typeface="Arial"/>
                <a:cs typeface="Arial"/>
              </a:rPr>
              <a:t>In</a:t>
            </a:r>
            <a:r>
              <a:rPr lang="en-US" sz="2400">
                <a:latin typeface="Arial"/>
                <a:cs typeface="Arial"/>
              </a:rPr>
              <a:t>vestigating co-occurring </a:t>
            </a:r>
            <a:r>
              <a:rPr lang="en-US" sz="2400" b="1">
                <a:latin typeface="Arial"/>
                <a:cs typeface="Arial"/>
              </a:rPr>
              <a:t>C</a:t>
            </a:r>
            <a:r>
              <a:rPr lang="en-US" sz="2400">
                <a:latin typeface="Arial"/>
                <a:cs typeface="Arial"/>
              </a:rPr>
              <a:t>onditions across the</a:t>
            </a:r>
          </a:p>
          <a:p>
            <a:r>
              <a:rPr lang="en-US" sz="2400" b="1">
                <a:latin typeface="Arial"/>
                <a:cs typeface="Arial"/>
              </a:rPr>
              <a:t>L</a:t>
            </a:r>
            <a:r>
              <a:rPr lang="en-US" sz="2400">
                <a:latin typeface="Arial"/>
                <a:cs typeface="Arial"/>
              </a:rPr>
              <a:t>ifespan to </a:t>
            </a:r>
            <a:r>
              <a:rPr lang="en-US" sz="2400" b="1">
                <a:latin typeface="Arial"/>
                <a:cs typeface="Arial"/>
              </a:rPr>
              <a:t>U</a:t>
            </a:r>
            <a:r>
              <a:rPr lang="en-US" sz="2400">
                <a:latin typeface="Arial"/>
                <a:cs typeface="Arial"/>
              </a:rPr>
              <a:t>nderstand Down </a:t>
            </a:r>
            <a:r>
              <a:rPr lang="en-US" sz="2400" err="1">
                <a:latin typeface="Arial"/>
                <a:cs typeface="Arial"/>
              </a:rPr>
              <a:t>syndrom</a:t>
            </a:r>
            <a:r>
              <a:rPr lang="en-US" sz="2400" b="1" err="1">
                <a:latin typeface="Arial"/>
                <a:cs typeface="Arial"/>
              </a:rPr>
              <a:t>E</a:t>
            </a:r>
            <a:endParaRPr lang="en-US" sz="1800" b="1">
              <a:latin typeface="Arial"/>
              <a:cs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8DFE559-2246-9E42-B7A0-A03DB95F2E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646" y="1555346"/>
            <a:ext cx="6548707" cy="139875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D99035F-8545-EF42-BA4F-1E83CE44C4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4249" y="2954099"/>
            <a:ext cx="7175500" cy="8128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166D734-D5EB-5640-8561-45177387381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320" b="10928"/>
          <a:stretch/>
        </p:blipFill>
        <p:spPr>
          <a:xfrm>
            <a:off x="2751013" y="3953127"/>
            <a:ext cx="3994743" cy="21561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8589850-3DDF-5F42-B1F3-394D0D9C18CE}"/>
              </a:ext>
            </a:extLst>
          </p:cNvPr>
          <p:cNvSpPr txBox="1"/>
          <p:nvPr/>
        </p:nvSpPr>
        <p:spPr>
          <a:xfrm>
            <a:off x="2751013" y="6295480"/>
            <a:ext cx="40831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Frank Stephens testifying in Congress</a:t>
            </a:r>
          </a:p>
        </p:txBody>
      </p:sp>
    </p:spTree>
    <p:extLst>
      <p:ext uri="{BB962C8B-B14F-4D97-AF65-F5344CB8AC3E}">
        <p14:creationId xmlns:p14="http://schemas.microsoft.com/office/powerpoint/2010/main" val="16465029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FF0C5A1-3AA1-1B49-B3E7-24B52E84E8AE}"/>
              </a:ext>
            </a:extLst>
          </p:cNvPr>
          <p:cNvSpPr txBox="1"/>
          <p:nvPr/>
        </p:nvSpPr>
        <p:spPr>
          <a:xfrm>
            <a:off x="215660" y="1420733"/>
            <a:ext cx="87126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28700" indent="-1028700"/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Aim 1: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Define the safety profile in Down syndrome.</a:t>
            </a:r>
          </a:p>
          <a:p>
            <a:pPr marL="1028700" indent="-1028700"/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Aim 2: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Determine the impact on immune dysregulation. </a:t>
            </a:r>
          </a:p>
          <a:p>
            <a:pPr marL="1028700" indent="-1028700"/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Aim 3: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Define the impact on immune skin conditions. </a:t>
            </a:r>
          </a:p>
          <a:p>
            <a:pPr marL="1028700" indent="-1028700"/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Aim 4: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Characterize the impact on cognition and quality of life. 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A6EA8BF-817D-AD4E-B7B2-2CEE28696A4B}"/>
              </a:ext>
            </a:extLst>
          </p:cNvPr>
          <p:cNvSpPr txBox="1">
            <a:spLocks/>
          </p:cNvSpPr>
          <p:nvPr/>
        </p:nvSpPr>
        <p:spPr>
          <a:xfrm>
            <a:off x="9523" y="64778"/>
            <a:ext cx="9134477" cy="9655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algn="ctr"/>
            <a:r>
              <a:rPr lang="en-US" sz="3600" dirty="0"/>
              <a:t>Scientific aims of the first JAK inhibitor clinical trial in Down syndrome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58A7454-0B38-A347-BAE5-6BEE78773E3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5660" y="3133412"/>
            <a:ext cx="1371600" cy="1371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ADF4DED-9081-7F4A-90EC-6D4AC4E8A2F3}"/>
              </a:ext>
            </a:extLst>
          </p:cNvPr>
          <p:cNvSpPr txBox="1"/>
          <p:nvPr/>
        </p:nvSpPr>
        <p:spPr>
          <a:xfrm>
            <a:off x="1587260" y="3280603"/>
            <a:ext cx="391004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Arial" charset="0"/>
                <a:ea typeface="Arial" charset="0"/>
                <a:cs typeface="Arial" charset="0"/>
              </a:rPr>
              <a:t>Deborah Fidler, PhD</a:t>
            </a:r>
          </a:p>
          <a:p>
            <a:r>
              <a:rPr lang="en-US" sz="1600" dirty="0">
                <a:latin typeface="Arial" charset="0"/>
                <a:ea typeface="Arial" charset="0"/>
                <a:cs typeface="Arial" charset="0"/>
              </a:rPr>
              <a:t>Professor and Interim Department Head</a:t>
            </a:r>
          </a:p>
          <a:p>
            <a:r>
              <a:rPr lang="en-US" sz="1600" dirty="0">
                <a:latin typeface="Arial" charset="0"/>
                <a:ea typeface="Arial" charset="0"/>
                <a:cs typeface="Arial" charset="0"/>
              </a:rPr>
              <a:t>Human Development and Family Studies</a:t>
            </a:r>
          </a:p>
          <a:p>
            <a:r>
              <a:rPr lang="en-US" sz="1600" dirty="0">
                <a:latin typeface="Arial" charset="0"/>
                <a:ea typeface="Arial" charset="0"/>
                <a:cs typeface="Arial" charset="0"/>
              </a:rPr>
              <a:t>Colorado State University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2DEB6EB-03ED-7E4B-A951-49176AD0980C}"/>
              </a:ext>
            </a:extLst>
          </p:cNvPr>
          <p:cNvGrpSpPr/>
          <p:nvPr/>
        </p:nvGrpSpPr>
        <p:grpSpPr>
          <a:xfrm>
            <a:off x="5687198" y="3478428"/>
            <a:ext cx="3113902" cy="634885"/>
            <a:chOff x="4775134" y="5139507"/>
            <a:chExt cx="4036645" cy="82302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4998153-D386-D447-901F-85FAF569CC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775134" y="5477985"/>
              <a:ext cx="2743200" cy="484543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0DCE2A1-B662-6843-9120-CFF0AA46C5B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06449" y="5139507"/>
              <a:ext cx="4005330" cy="338478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0F631D73-E33A-D749-99F8-F94528E3DBE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4725" y="4857594"/>
            <a:ext cx="2363936" cy="15544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DA4F915-1E56-004B-A636-DCDB84302B5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07103" y="4795222"/>
            <a:ext cx="2727279" cy="1554480"/>
          </a:xfrm>
          <a:prstGeom prst="rect">
            <a:avLst/>
          </a:prstGeom>
        </p:spPr>
      </p:pic>
      <p:pic>
        <p:nvPicPr>
          <p:cNvPr id="16" name="Picture 15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0D803230-1E3F-7C41-832B-1E56F975F107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56285" y="4820230"/>
            <a:ext cx="2253194" cy="155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9642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C35E5AE2-7609-7E40-B62D-2A31C5410BE9}"/>
              </a:ext>
            </a:extLst>
          </p:cNvPr>
          <p:cNvSpPr txBox="1">
            <a:spLocks/>
          </p:cNvSpPr>
          <p:nvPr/>
        </p:nvSpPr>
        <p:spPr>
          <a:xfrm>
            <a:off x="9523" y="118565"/>
            <a:ext cx="9134477" cy="6730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algn="ctr"/>
            <a:r>
              <a:rPr lang="en-US" sz="3600" dirty="0"/>
              <a:t>Important information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8E0E551-43FC-2947-87C4-5E50974ED96D}"/>
              </a:ext>
            </a:extLst>
          </p:cNvPr>
          <p:cNvSpPr txBox="1"/>
          <p:nvPr/>
        </p:nvSpPr>
        <p:spPr>
          <a:xfrm>
            <a:off x="151302" y="1005678"/>
            <a:ext cx="555793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Funded by the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National Institute of Arthritis</a:t>
            </a: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and Musculoskeletal and Skin Diseases (NIAMS) 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through the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INCLUDE Project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033718F-0A03-B04F-AFEE-7E0EE2DC4A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9970" y="853088"/>
            <a:ext cx="3070630" cy="55469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39F0DA5-E9FB-FE48-A700-DDE148CA3187}"/>
              </a:ext>
            </a:extLst>
          </p:cNvPr>
          <p:cNvSpPr txBox="1"/>
          <p:nvPr/>
        </p:nvSpPr>
        <p:spPr>
          <a:xfrm>
            <a:off x="1486754" y="2314061"/>
            <a:ext cx="6288901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IRB-approved and listed in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Clinicaltrials.gov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https://clinicaltrials.gov/ct2/show/NCT04246372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Important dates:</a:t>
            </a:r>
          </a:p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Pre-screening by phone starts in March 2020</a:t>
            </a:r>
          </a:p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Screening and enrollment of first 10 participants planned for</a:t>
            </a:r>
          </a:p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between April and September 2020</a:t>
            </a:r>
          </a:p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Contact information:</a:t>
            </a:r>
          </a:p>
          <a:p>
            <a:pPr algn="ctr"/>
            <a:r>
              <a:rPr lang="en-US" u="sng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joaquin.espinosa@cuanschutz.edu</a:t>
            </a:r>
            <a:endParaRPr lang="en-US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Angela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Rachubinski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PhD  303-724-7366</a:t>
            </a:r>
          </a:p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Belinda Enriquez-Estrada (Spanish)  303-724-0491 </a:t>
            </a:r>
          </a:p>
          <a:p>
            <a:pPr algn="ctr"/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DSresearch@ucdenver.edu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 descr="A picture containing drawing, ball, player&#10;&#10;Description automatically generated">
            <a:extLst>
              <a:ext uri="{FF2B5EF4-FFF2-40B4-BE49-F238E27FC236}">
                <a16:creationId xmlns:a16="http://schemas.microsoft.com/office/drawing/2014/main" id="{52C88D0F-50C3-0740-B04C-46CFA384E6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00878" y="1561328"/>
            <a:ext cx="3128814" cy="402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9081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C35E5AE2-7609-7E40-B62D-2A31C5410BE9}"/>
              </a:ext>
            </a:extLst>
          </p:cNvPr>
          <p:cNvSpPr txBox="1">
            <a:spLocks/>
          </p:cNvSpPr>
          <p:nvPr/>
        </p:nvSpPr>
        <p:spPr>
          <a:xfrm>
            <a:off x="9523" y="542635"/>
            <a:ext cx="9134477" cy="6730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algn="ctr"/>
            <a:r>
              <a:rPr lang="en-US" sz="3600" dirty="0"/>
              <a:t>Thanks!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871FF2F-3E8B-0E43-AF14-A4D9C6AC66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2600" y="1918513"/>
            <a:ext cx="3916653" cy="44365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D3B5380-FEF6-AE41-932C-FF847E36166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88089" y="2802835"/>
            <a:ext cx="3085678" cy="125232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FAFA718-02EA-1541-B2D2-B92DF70EA0FA}"/>
              </a:ext>
            </a:extLst>
          </p:cNvPr>
          <p:cNvSpPr txBox="1"/>
          <p:nvPr/>
        </p:nvSpPr>
        <p:spPr>
          <a:xfrm>
            <a:off x="1230534" y="4346713"/>
            <a:ext cx="69333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All the wonderful individuals with Down syndrome</a:t>
            </a:r>
          </a:p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and their families who participate in research</a:t>
            </a:r>
          </a:p>
        </p:txBody>
      </p:sp>
    </p:spTree>
    <p:extLst>
      <p:ext uri="{BB962C8B-B14F-4D97-AF65-F5344CB8AC3E}">
        <p14:creationId xmlns:p14="http://schemas.microsoft.com/office/powerpoint/2010/main" val="42529603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F489D1CF-72CB-E04B-9530-7AF3A1537D29}"/>
              </a:ext>
            </a:extLst>
          </p:cNvPr>
          <p:cNvSpPr txBox="1">
            <a:spLocks/>
          </p:cNvSpPr>
          <p:nvPr/>
        </p:nvSpPr>
        <p:spPr>
          <a:xfrm>
            <a:off x="0" y="304526"/>
            <a:ext cx="9144000" cy="1842325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latin typeface="Arial"/>
                <a:cs typeface="Arial"/>
              </a:rPr>
              <a:t>The NIH INCLUDE Project</a:t>
            </a:r>
          </a:p>
          <a:p>
            <a:r>
              <a:rPr lang="en-US" sz="3200" dirty="0">
                <a:latin typeface="Arial"/>
                <a:cs typeface="Arial"/>
              </a:rPr>
              <a:t>What is the impact on the</a:t>
            </a:r>
          </a:p>
          <a:p>
            <a:r>
              <a:rPr lang="en-US" sz="3200" dirty="0">
                <a:latin typeface="Arial"/>
                <a:cs typeface="Arial"/>
              </a:rPr>
              <a:t>scientific community?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F914445-BB40-E94F-97FB-64015143B228}"/>
              </a:ext>
            </a:extLst>
          </p:cNvPr>
          <p:cNvSpPr txBox="1"/>
          <p:nvPr/>
        </p:nvSpPr>
        <p:spPr>
          <a:xfrm>
            <a:off x="496956" y="2365512"/>
            <a:ext cx="824285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Many new ideas from scientists across diverse disciplines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Many new synergistic collaborations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Strong recruitment and training of new talent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‘Translation’ of discoveries into clinical trials to test new therapeutic strategies</a:t>
            </a:r>
          </a:p>
        </p:txBody>
      </p:sp>
    </p:spTree>
    <p:extLst>
      <p:ext uri="{BB962C8B-B14F-4D97-AF65-F5344CB8AC3E}">
        <p14:creationId xmlns:p14="http://schemas.microsoft.com/office/powerpoint/2010/main" val="23696098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own Arrow 8"/>
          <p:cNvSpPr/>
          <p:nvPr/>
        </p:nvSpPr>
        <p:spPr>
          <a:xfrm rot="10800000">
            <a:off x="7391400" y="1815370"/>
            <a:ext cx="1066800" cy="2780680"/>
          </a:xfrm>
          <a:prstGeom prst="downArrow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Down Arrow 5"/>
          <p:cNvSpPr/>
          <p:nvPr/>
        </p:nvSpPr>
        <p:spPr>
          <a:xfrm>
            <a:off x="1092200" y="1967770"/>
            <a:ext cx="1066800" cy="2780680"/>
          </a:xfrm>
          <a:prstGeom prst="downArrow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0200" y="190501"/>
            <a:ext cx="8724900" cy="1485900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Arial"/>
                <a:cs typeface="Arial"/>
              </a:rPr>
              <a:t>People with Down syndrome have a different ‘disease spectrum’ </a:t>
            </a:r>
            <a:endParaRPr lang="en-US" sz="2400" dirty="0">
              <a:latin typeface="Arial"/>
              <a:cs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7800" y="1967770"/>
            <a:ext cx="3784600" cy="373317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33400" y="6121737"/>
            <a:ext cx="8267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The ~6 million human beings alive today with trisomy 21</a:t>
            </a:r>
          </a:p>
          <a:p>
            <a:pPr algn="ctr"/>
            <a:r>
              <a:rPr lang="en-US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may hold solutions to many major medical conditions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11200" y="2094150"/>
            <a:ext cx="2342308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/>
                <a:cs typeface="Arial"/>
              </a:rPr>
              <a:t>Cancer</a:t>
            </a:r>
          </a:p>
          <a:p>
            <a:endParaRPr lang="en-US" sz="2400" dirty="0">
              <a:latin typeface="Arial"/>
              <a:cs typeface="Arial"/>
            </a:endParaRPr>
          </a:p>
          <a:p>
            <a:r>
              <a:rPr lang="en-US" sz="2400" dirty="0">
                <a:latin typeface="Arial"/>
                <a:cs typeface="Arial"/>
              </a:rPr>
              <a:t>Heart Disease</a:t>
            </a:r>
          </a:p>
          <a:p>
            <a:endParaRPr lang="en-US" sz="2400" dirty="0">
              <a:latin typeface="Arial"/>
              <a:cs typeface="Arial"/>
            </a:endParaRPr>
          </a:p>
          <a:p>
            <a:r>
              <a:rPr lang="en-US" sz="1400" dirty="0">
                <a:latin typeface="Arial"/>
                <a:cs typeface="Arial"/>
              </a:rPr>
              <a:t>Coronary Artery Disease</a:t>
            </a:r>
          </a:p>
          <a:p>
            <a:r>
              <a:rPr lang="en-US" sz="1400" dirty="0">
                <a:latin typeface="Arial"/>
                <a:cs typeface="Arial"/>
              </a:rPr>
              <a:t>Atherosclerosis</a:t>
            </a:r>
          </a:p>
          <a:p>
            <a:r>
              <a:rPr lang="en-US" sz="1400" dirty="0">
                <a:latin typeface="Arial"/>
                <a:cs typeface="Arial"/>
              </a:rPr>
              <a:t>Hypertension</a:t>
            </a:r>
          </a:p>
          <a:p>
            <a:r>
              <a:rPr lang="en-US" sz="1400" dirty="0" err="1">
                <a:latin typeface="Arial"/>
                <a:cs typeface="Arial"/>
              </a:rPr>
              <a:t>Angiopathies</a:t>
            </a:r>
            <a:endParaRPr lang="en-US" sz="1400" dirty="0">
              <a:latin typeface="Arial"/>
              <a:cs typeface="Arial"/>
            </a:endParaRPr>
          </a:p>
          <a:p>
            <a:r>
              <a:rPr lang="en-US" sz="1400" dirty="0">
                <a:latin typeface="Arial"/>
                <a:cs typeface="Arial"/>
              </a:rPr>
              <a:t>(e.g. diabetic retinopathies)</a:t>
            </a:r>
            <a:endParaRPr lang="en-US" sz="2400" dirty="0">
              <a:latin typeface="Arial"/>
              <a:cs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985001" y="2089010"/>
            <a:ext cx="2032000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/>
                <a:cs typeface="Arial"/>
              </a:rPr>
              <a:t>Alzheimer’s</a:t>
            </a:r>
          </a:p>
          <a:p>
            <a:endParaRPr lang="en-US" sz="2400" dirty="0">
              <a:latin typeface="Arial"/>
              <a:cs typeface="Arial"/>
            </a:endParaRPr>
          </a:p>
          <a:p>
            <a:r>
              <a:rPr lang="en-US" sz="2400" dirty="0">
                <a:latin typeface="Arial"/>
                <a:cs typeface="Arial"/>
              </a:rPr>
              <a:t>Autoimmunity</a:t>
            </a:r>
          </a:p>
          <a:p>
            <a:endParaRPr lang="en-US" sz="2400" dirty="0">
              <a:latin typeface="Arial"/>
              <a:cs typeface="Arial"/>
            </a:endParaRPr>
          </a:p>
          <a:p>
            <a:r>
              <a:rPr lang="en-US" sz="2400" dirty="0">
                <a:latin typeface="Arial"/>
                <a:cs typeface="Arial"/>
              </a:rPr>
              <a:t>Leukemia</a:t>
            </a:r>
          </a:p>
          <a:p>
            <a:endParaRPr lang="en-US" sz="1400" b="1" dirty="0">
              <a:latin typeface="Arial"/>
              <a:cs typeface="Arial"/>
            </a:endParaRPr>
          </a:p>
          <a:p>
            <a:r>
              <a:rPr lang="en-US" sz="1400" dirty="0">
                <a:latin typeface="Arial"/>
                <a:cs typeface="Arial"/>
              </a:rPr>
              <a:t>Autism, Seizures,</a:t>
            </a:r>
          </a:p>
          <a:p>
            <a:r>
              <a:rPr lang="en-US" sz="1400" dirty="0">
                <a:latin typeface="Arial"/>
                <a:cs typeface="Arial"/>
              </a:rPr>
              <a:t>Congenital Heart</a:t>
            </a:r>
          </a:p>
          <a:p>
            <a:r>
              <a:rPr lang="en-US" sz="1400" dirty="0">
                <a:latin typeface="Arial"/>
                <a:cs typeface="Arial"/>
              </a:rPr>
              <a:t>Defects</a:t>
            </a:r>
          </a:p>
          <a:p>
            <a:r>
              <a:rPr lang="en-US" sz="1400" dirty="0">
                <a:latin typeface="Arial"/>
                <a:cs typeface="Arial"/>
              </a:rPr>
              <a:t>Autoimmune Disorders</a:t>
            </a:r>
          </a:p>
          <a:p>
            <a:r>
              <a:rPr lang="en-US" sz="1400" dirty="0">
                <a:latin typeface="Arial"/>
                <a:cs typeface="Arial"/>
              </a:rPr>
              <a:t>(e.g. T1D, Celiac Disease, Hashimoto’s, Vitiligo, Rheumatoid Arthritis ) and more</a:t>
            </a:r>
            <a:r>
              <a:rPr lang="is-IS" sz="1400" dirty="0">
                <a:latin typeface="Arial"/>
                <a:cs typeface="Arial"/>
              </a:rPr>
              <a:t>…</a:t>
            </a:r>
            <a:endParaRPr lang="en-US" sz="1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149977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1"/>
          <p:cNvSpPr>
            <a:spLocks noGrp="1"/>
          </p:cNvSpPr>
          <p:nvPr>
            <p:ph type="ctrTitle"/>
          </p:nvPr>
        </p:nvSpPr>
        <p:spPr>
          <a:xfrm>
            <a:off x="109903" y="0"/>
            <a:ext cx="8877851" cy="1288647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Arial"/>
                <a:cs typeface="Arial"/>
              </a:rPr>
              <a:t>Each one of them is dealing with trisomy 21</a:t>
            </a:r>
            <a:br>
              <a:rPr lang="en-US" sz="3200" dirty="0">
                <a:latin typeface="Arial"/>
                <a:cs typeface="Arial"/>
              </a:rPr>
            </a:br>
            <a:r>
              <a:rPr lang="en-US" sz="3200" dirty="0">
                <a:latin typeface="Arial"/>
                <a:cs typeface="Arial"/>
              </a:rPr>
              <a:t>in their own unique, personal way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26840" y="1180205"/>
            <a:ext cx="563731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Arial"/>
                <a:cs typeface="Arial"/>
              </a:rPr>
              <a:t>They are more awesome than different, </a:t>
            </a:r>
          </a:p>
          <a:p>
            <a:pPr algn="ctr"/>
            <a:r>
              <a:rPr lang="en-US" sz="2400" dirty="0">
                <a:latin typeface="Arial"/>
                <a:cs typeface="Arial"/>
              </a:rPr>
              <a:t>yet they are</a:t>
            </a:r>
            <a:r>
              <a:rPr lang="en-US" sz="2400" b="1" dirty="0">
                <a:latin typeface="Arial"/>
                <a:cs typeface="Arial"/>
              </a:rPr>
              <a:t> </a:t>
            </a:r>
            <a:r>
              <a:rPr lang="en-US" sz="2400" b="1" u="sng" dirty="0">
                <a:latin typeface="Arial"/>
                <a:cs typeface="Arial"/>
              </a:rPr>
              <a:t>ALL</a:t>
            </a:r>
            <a:r>
              <a:rPr lang="en-US" sz="2400" b="1" dirty="0">
                <a:latin typeface="Arial"/>
                <a:cs typeface="Arial"/>
              </a:rPr>
              <a:t> </a:t>
            </a:r>
            <a:r>
              <a:rPr lang="en-US" sz="2400" dirty="0">
                <a:latin typeface="Arial"/>
                <a:cs typeface="Arial"/>
              </a:rPr>
              <a:t>unique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507" y="2268622"/>
            <a:ext cx="1237531" cy="1458732"/>
          </a:xfrm>
          <a:prstGeom prst="rect">
            <a:avLst/>
          </a:prstGeom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507" y="3973746"/>
            <a:ext cx="743303" cy="1458732"/>
          </a:xfrm>
          <a:prstGeom prst="rect">
            <a:avLst/>
          </a:prstGeom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34535" y="2268622"/>
            <a:ext cx="1625216" cy="1463040"/>
          </a:xfrm>
          <a:prstGeom prst="rect">
            <a:avLst/>
          </a:prstGeom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4836" y="3973746"/>
            <a:ext cx="970720" cy="1458732"/>
          </a:xfrm>
          <a:prstGeom prst="rect">
            <a:avLst/>
          </a:prstGeom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72514" y="3973746"/>
            <a:ext cx="1291638" cy="1463040"/>
          </a:xfrm>
          <a:prstGeom prst="rect">
            <a:avLst/>
          </a:prstGeom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12310" y="2268622"/>
            <a:ext cx="1023249" cy="1458732"/>
          </a:xfrm>
          <a:prstGeom prst="rect">
            <a:avLst/>
          </a:prstGeom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48748" y="2268622"/>
            <a:ext cx="1074562" cy="1458732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18595" y="3973746"/>
            <a:ext cx="1953234" cy="1463040"/>
          </a:xfrm>
          <a:prstGeom prst="rect">
            <a:avLst/>
          </a:prstGeom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45036" y="2268622"/>
            <a:ext cx="2200505" cy="1464336"/>
          </a:xfrm>
          <a:prstGeom prst="rect">
            <a:avLst/>
          </a:prstGeom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62490" y="3973746"/>
            <a:ext cx="1755420" cy="1463040"/>
          </a:xfrm>
          <a:prstGeom prst="rect">
            <a:avLst/>
          </a:prstGeom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14" name="TextBox 13"/>
          <p:cNvSpPr txBox="1"/>
          <p:nvPr/>
        </p:nvSpPr>
        <p:spPr>
          <a:xfrm>
            <a:off x="379001" y="5538555"/>
            <a:ext cx="845135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Our motto:</a:t>
            </a:r>
          </a:p>
          <a:p>
            <a:pPr algn="ctr"/>
            <a:r>
              <a:rPr lang="en-US" sz="2400" i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Nothing in the study of Down syndrome makes sense except</a:t>
            </a:r>
          </a:p>
          <a:p>
            <a:pPr algn="ctr"/>
            <a:r>
              <a:rPr lang="en-US" sz="2400" i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in the light of Personalized Medicine</a:t>
            </a:r>
          </a:p>
        </p:txBody>
      </p:sp>
    </p:spTree>
    <p:extLst>
      <p:ext uri="{BB962C8B-B14F-4D97-AF65-F5344CB8AC3E}">
        <p14:creationId xmlns:p14="http://schemas.microsoft.com/office/powerpoint/2010/main" val="37670922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DF501383-B8BC-8649-B322-3C05D64DE7BE}"/>
              </a:ext>
            </a:extLst>
          </p:cNvPr>
          <p:cNvSpPr txBox="1"/>
          <p:nvPr/>
        </p:nvSpPr>
        <p:spPr>
          <a:xfrm>
            <a:off x="2824182" y="2666614"/>
            <a:ext cx="34956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www.trisome.org</a:t>
            </a:r>
            <a:endParaRPr lang="en-US" sz="32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929D2B5-45C0-7F4F-B386-24367E285E6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9407" y="3319529"/>
            <a:ext cx="6745186" cy="278126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itle 3">
            <a:extLst>
              <a:ext uri="{FF2B5EF4-FFF2-40B4-BE49-F238E27FC236}">
                <a16:creationId xmlns:a16="http://schemas.microsoft.com/office/drawing/2014/main" id="{F5588169-AE3B-5748-9ED2-3D2A9EA76D0E}"/>
              </a:ext>
            </a:extLst>
          </p:cNvPr>
          <p:cNvSpPr txBox="1">
            <a:spLocks/>
          </p:cNvSpPr>
          <p:nvPr/>
        </p:nvSpPr>
        <p:spPr>
          <a:xfrm>
            <a:off x="0" y="231578"/>
            <a:ext cx="9144000" cy="22436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Crnic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Institute’s</a:t>
            </a:r>
          </a:p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Human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Trisome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Project</a:t>
            </a:r>
          </a:p>
          <a:p>
            <a:pPr algn="ctr"/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 large and detailed cohort study of people</a:t>
            </a:r>
          </a:p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with Down syndrome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B7CA7F5-70BA-B845-99BD-DCDBE32F46D6}"/>
              </a:ext>
            </a:extLst>
          </p:cNvPr>
          <p:cNvSpPr txBox="1"/>
          <p:nvPr/>
        </p:nvSpPr>
        <p:spPr>
          <a:xfrm>
            <a:off x="3090344" y="6292190"/>
            <a:ext cx="29633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HTP@ucdenver.edu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20755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DF501383-B8BC-8649-B322-3C05D64DE7BE}"/>
              </a:ext>
            </a:extLst>
          </p:cNvPr>
          <p:cNvSpPr txBox="1"/>
          <p:nvPr/>
        </p:nvSpPr>
        <p:spPr>
          <a:xfrm>
            <a:off x="500018" y="2418522"/>
            <a:ext cx="855784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Goals: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AutoNum type="arabicPeriod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To enable a personalized medicine approach for the management of Down syndrome in the clinic.</a:t>
            </a:r>
          </a:p>
          <a:p>
            <a:pPr marL="514350" indent="-514350">
              <a:buAutoNum type="arabicPeriod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AutoNum type="arabicPeriod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To enable the design of novel diagnostic and therapeutic tools to improve health outcomes in Down syndrome.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7971DC1-648B-2F48-A330-F86D565F968F}"/>
              </a:ext>
            </a:extLst>
          </p:cNvPr>
          <p:cNvSpPr txBox="1">
            <a:spLocks/>
          </p:cNvSpPr>
          <p:nvPr/>
        </p:nvSpPr>
        <p:spPr>
          <a:xfrm>
            <a:off x="0" y="231578"/>
            <a:ext cx="9144000" cy="22436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Crnic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Institute’s</a:t>
            </a:r>
          </a:p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Human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Trisome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Project</a:t>
            </a:r>
          </a:p>
          <a:p>
            <a:pPr algn="ctr"/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 large and detailed cohort study of people</a:t>
            </a:r>
          </a:p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with Down syndrome</a:t>
            </a:r>
          </a:p>
        </p:txBody>
      </p:sp>
    </p:spTree>
    <p:extLst>
      <p:ext uri="{BB962C8B-B14F-4D97-AF65-F5344CB8AC3E}">
        <p14:creationId xmlns:p14="http://schemas.microsoft.com/office/powerpoint/2010/main" val="8828967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B818C054-404D-6E4A-BD89-4AEF8AC4D79A}"/>
              </a:ext>
            </a:extLst>
          </p:cNvPr>
          <p:cNvSpPr txBox="1">
            <a:spLocks/>
          </p:cNvSpPr>
          <p:nvPr/>
        </p:nvSpPr>
        <p:spPr>
          <a:xfrm>
            <a:off x="0" y="46774"/>
            <a:ext cx="9144000" cy="10452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algn="ctr"/>
            <a:r>
              <a:rPr lang="en-US" sz="2800" b="1" dirty="0"/>
              <a:t>Key observation from the HTP:</a:t>
            </a:r>
          </a:p>
          <a:p>
            <a:pPr algn="ctr"/>
            <a:r>
              <a:rPr lang="en-US" sz="2800" b="1" dirty="0"/>
              <a:t>widespread autoimmunity in Down syndrome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3E4E2DA-BE85-EE4E-B60E-58EAE7012577}"/>
              </a:ext>
            </a:extLst>
          </p:cNvPr>
          <p:cNvSpPr txBox="1"/>
          <p:nvPr/>
        </p:nvSpPr>
        <p:spPr>
          <a:xfrm>
            <a:off x="692252" y="6441894"/>
            <a:ext cx="7759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People with Down syndrome are affected by many autoimmune conditions</a:t>
            </a:r>
          </a:p>
        </p:txBody>
      </p:sp>
      <p:pic>
        <p:nvPicPr>
          <p:cNvPr id="8" name="Picture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6D5AE8F9-A835-9A4C-BE62-204C6545FC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549" y="1092018"/>
            <a:ext cx="8051983" cy="537986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8B1F142-8129-CE44-94FA-4BD6BEEB2468}"/>
              </a:ext>
            </a:extLst>
          </p:cNvPr>
          <p:cNvSpPr txBox="1"/>
          <p:nvPr/>
        </p:nvSpPr>
        <p:spPr>
          <a:xfrm>
            <a:off x="5168416" y="1337043"/>
            <a:ext cx="3730508" cy="160043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&gt;60% of adults with Down syndrome</a:t>
            </a:r>
          </a:p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have been diagnosed with one or more</a:t>
            </a:r>
          </a:p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autoimmune conditions in their lifetime</a:t>
            </a:r>
          </a:p>
          <a:p>
            <a:pPr algn="ctr"/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That is &gt;6-fold more than</a:t>
            </a:r>
          </a:p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observed in typical people</a:t>
            </a:r>
          </a:p>
        </p:txBody>
      </p:sp>
    </p:spTree>
    <p:extLst>
      <p:ext uri="{BB962C8B-B14F-4D97-AF65-F5344CB8AC3E}">
        <p14:creationId xmlns:p14="http://schemas.microsoft.com/office/powerpoint/2010/main" val="38687447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B818C054-404D-6E4A-BD89-4AEF8AC4D79A}"/>
              </a:ext>
            </a:extLst>
          </p:cNvPr>
          <p:cNvSpPr txBox="1">
            <a:spLocks/>
          </p:cNvSpPr>
          <p:nvPr/>
        </p:nvSpPr>
        <p:spPr>
          <a:xfrm>
            <a:off x="0" y="46774"/>
            <a:ext cx="9144000" cy="10452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algn="ctr"/>
            <a:r>
              <a:rPr lang="en-US" sz="2800" b="1" dirty="0"/>
              <a:t>Key observation: widespread autoimmunity in</a:t>
            </a:r>
          </a:p>
          <a:p>
            <a:pPr algn="ctr"/>
            <a:r>
              <a:rPr lang="en-US" sz="2800" b="1" dirty="0"/>
              <a:t>Down syndrome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3E4E2DA-BE85-EE4E-B60E-58EAE7012577}"/>
              </a:ext>
            </a:extLst>
          </p:cNvPr>
          <p:cNvSpPr txBox="1"/>
          <p:nvPr/>
        </p:nvSpPr>
        <p:spPr>
          <a:xfrm>
            <a:off x="731952" y="1166004"/>
            <a:ext cx="7561685" cy="5632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 immune system of people with Down syndrome</a:t>
            </a:r>
          </a:p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is ‘dysregulated’</a:t>
            </a:r>
          </a:p>
          <a:p>
            <a:pPr algn="ctr"/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 immune system of people with Down syndrome is</a:t>
            </a:r>
          </a:p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mistakenly attacking healthy tissues, such as the</a:t>
            </a:r>
          </a:p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thyroid gland, the skin, and the intestines.</a:t>
            </a:r>
          </a:p>
          <a:p>
            <a:pPr algn="ctr"/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What other tissues may be undergoing</a:t>
            </a:r>
          </a:p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inappropriate ‘immune attack’?</a:t>
            </a:r>
          </a:p>
          <a:p>
            <a:pPr algn="ctr"/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What explains this immune dysregulation</a:t>
            </a:r>
          </a:p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in Down syndrome?</a:t>
            </a:r>
          </a:p>
          <a:p>
            <a:pPr algn="ctr"/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Is there a way to stop this autoimmune attack? </a:t>
            </a:r>
          </a:p>
          <a:p>
            <a:pPr algn="ctr"/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2662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1CDC62B64EBE54DA602D42E77C1E656" ma:contentTypeVersion="10" ma:contentTypeDescription="Create a new document." ma:contentTypeScope="" ma:versionID="8265722cdb0e898d42f4561ce2a415e1">
  <xsd:schema xmlns:xsd="http://www.w3.org/2001/XMLSchema" xmlns:xs="http://www.w3.org/2001/XMLSchema" xmlns:p="http://schemas.microsoft.com/office/2006/metadata/properties" xmlns:ns2="700d61f3-75aa-40cd-8a77-af67981b7f1b" targetNamespace="http://schemas.microsoft.com/office/2006/metadata/properties" ma:root="true" ma:fieldsID="d323cc508a6c6f7ece4ad16416f6f8ee" ns2:_="">
    <xsd:import namespace="700d61f3-75aa-40cd-8a77-af67981b7f1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00d61f3-75aa-40cd-8a77-af67981b7f1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0D63DDC8-1C7D-4000-A7D1-BBFF4B0E463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00d61f3-75aa-40cd-8a77-af67981b7f1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B4B9385-17DC-439B-BAA9-3458C828D7B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9F1CD92-45A3-4369-9F2F-0114C1EB25E7}">
  <ds:schemaRefs>
    <ds:schemaRef ds:uri="http://schemas.microsoft.com/office/2006/documentManagement/types"/>
    <ds:schemaRef ds:uri="http://purl.org/dc/elements/1.1/"/>
    <ds:schemaRef ds:uri="http://purl.org/dc/dcmitype/"/>
    <ds:schemaRef ds:uri="http://schemas.openxmlformats.org/package/2006/metadata/core-properties"/>
    <ds:schemaRef ds:uri="http://schemas.microsoft.com/office/infopath/2007/PartnerControls"/>
    <ds:schemaRef ds:uri="http://purl.org/dc/terms/"/>
    <ds:schemaRef ds:uri="http://schemas.microsoft.com/office/2006/metadata/properties"/>
    <ds:schemaRef ds:uri="http://www.w3.org/XML/1998/namespace"/>
    <ds:schemaRef ds:uri="700d61f3-75aa-40cd-8a77-af67981b7f1b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1037</Words>
  <Application>Microsoft Macintosh PowerPoint</Application>
  <PresentationFormat>On-screen Show (4:3)</PresentationFormat>
  <Paragraphs>217</Paragraphs>
  <Slides>22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Arial</vt:lpstr>
      <vt:lpstr>Calibri</vt:lpstr>
      <vt:lpstr>Calibri Light</vt:lpstr>
      <vt:lpstr>Courier New</vt:lpstr>
      <vt:lpstr>Office Theme</vt:lpstr>
      <vt:lpstr>Scientific research in the INCLUDE era New discoveries and clinical trials to improve heath outcomes in Down syndrome</vt:lpstr>
      <vt:lpstr>PowerPoint Presentation</vt:lpstr>
      <vt:lpstr>PowerPoint Presentation</vt:lpstr>
      <vt:lpstr>People with Down syndrome have a different ‘disease spectrum’ </vt:lpstr>
      <vt:lpstr>Each one of them is dealing with trisomy 21 in their own unique, personal way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Scientific research in the INCLUDE era New discoveries and clinical trials to improve heath outcomes in Down syndrome</dc:title>
  <dc:creator>Espinosa, Joaquin M</dc:creator>
  <cp:lastModifiedBy>Espinosa, Joaquin M</cp:lastModifiedBy>
  <cp:revision>3</cp:revision>
  <dcterms:created xsi:type="dcterms:W3CDTF">2020-02-18T00:34:45Z</dcterms:created>
  <dcterms:modified xsi:type="dcterms:W3CDTF">2020-02-18T15:56:09Z</dcterms:modified>
</cp:coreProperties>
</file>